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31"/>
  </p:notesMasterIdLst>
  <p:sldIdLst>
    <p:sldId id="483" r:id="rId3"/>
    <p:sldId id="387" r:id="rId4"/>
    <p:sldId id="472" r:id="rId5"/>
    <p:sldId id="484" r:id="rId6"/>
    <p:sldId id="491" r:id="rId7"/>
    <p:sldId id="475" r:id="rId8"/>
    <p:sldId id="485" r:id="rId9"/>
    <p:sldId id="476" r:id="rId10"/>
    <p:sldId id="498" r:id="rId11"/>
    <p:sldId id="499" r:id="rId12"/>
    <p:sldId id="500" r:id="rId13"/>
    <p:sldId id="486" r:id="rId14"/>
    <p:sldId id="501" r:id="rId15"/>
    <p:sldId id="509" r:id="rId16"/>
    <p:sldId id="474" r:id="rId17"/>
    <p:sldId id="478" r:id="rId18"/>
    <p:sldId id="492" r:id="rId19"/>
    <p:sldId id="479" r:id="rId20"/>
    <p:sldId id="493" r:id="rId21"/>
    <p:sldId id="494" r:id="rId22"/>
    <p:sldId id="489" r:id="rId23"/>
    <p:sldId id="480" r:id="rId24"/>
    <p:sldId id="497" r:id="rId25"/>
    <p:sldId id="481" r:id="rId26"/>
    <p:sldId id="495" r:id="rId27"/>
    <p:sldId id="496" r:id="rId28"/>
    <p:sldId id="487" r:id="rId29"/>
    <p:sldId id="273"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Roboto Slab" panose="020B0604020202020204" charset="0"/>
      <p:regular r:id="rId36"/>
      <p:bold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font" Target="fonts/font3.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28-09-2022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9/28/2022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9/28/2022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9/28/2022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9/28/2022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9/28/2022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9/28/2022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9/28/2022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9/28/2022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9/28/2022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9/28/2022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9/28/2022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9/28/2022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9/28/2022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129722" cy="945600"/>
          </a:xfrm>
        </p:spPr>
        <p:txBody>
          <a:bodyPr anchor="t">
            <a:noAutofit/>
          </a:bodyPr>
          <a:lstStyle/>
          <a:p>
            <a:pPr>
              <a:lnSpc>
                <a:spcPct val="100000"/>
              </a:lnSpc>
            </a:pPr>
            <a:r>
              <a:rPr lang="en-US" sz="2800" b="1" dirty="0">
                <a:cs typeface="Arial" panose="020B0604020202020204" pitchFamily="34" charset="0"/>
              </a:rPr>
              <a:t>Trading Analytics for Day Trading in Stock Market</a:t>
            </a:r>
            <a:r>
              <a:rPr lang="en-US" sz="2800" b="1" dirty="0">
                <a:solidFill>
                  <a:schemeClr val="accent2"/>
                </a:solidFill>
                <a:latin typeface="Calibri" panose="020F0502020204030204" pitchFamily="34" charset="0"/>
                <a:cs typeface="Calibri" panose="020F0502020204030204" pitchFamily="34" charset="0"/>
              </a:rPr>
              <a:t>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27/8/2022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5" y="1068413"/>
            <a:ext cx="4038462"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Fundamental Analysis</a:t>
            </a:r>
          </a:p>
        </p:txBody>
      </p:sp>
      <p:graphicFrame>
        <p:nvGraphicFramePr>
          <p:cNvPr id="3" name="Table 2">
            <a:extLst>
              <a:ext uri="{FF2B5EF4-FFF2-40B4-BE49-F238E27FC236}">
                <a16:creationId xmlns:a16="http://schemas.microsoft.com/office/drawing/2014/main" id="{28FBBBAA-954A-4D9D-B386-88776752F171}"/>
              </a:ext>
            </a:extLst>
          </p:cNvPr>
          <p:cNvGraphicFramePr>
            <a:graphicFrameLocks noGrp="1"/>
          </p:cNvGraphicFramePr>
          <p:nvPr/>
        </p:nvGraphicFramePr>
        <p:xfrm>
          <a:off x="781879" y="1550504"/>
          <a:ext cx="10827024" cy="4626462"/>
        </p:xfrm>
        <a:graphic>
          <a:graphicData uri="http://schemas.openxmlformats.org/drawingml/2006/table">
            <a:tbl>
              <a:tblPr firstRow="1" firstCol="1" bandRow="1"/>
              <a:tblGrid>
                <a:gridCol w="1846926">
                  <a:extLst>
                    <a:ext uri="{9D8B030D-6E8A-4147-A177-3AD203B41FA5}">
                      <a16:colId xmlns:a16="http://schemas.microsoft.com/office/drawing/2014/main" val="3359240035"/>
                    </a:ext>
                  </a:extLst>
                </a:gridCol>
                <a:gridCol w="1757902">
                  <a:extLst>
                    <a:ext uri="{9D8B030D-6E8A-4147-A177-3AD203B41FA5}">
                      <a16:colId xmlns:a16="http://schemas.microsoft.com/office/drawing/2014/main" val="570607783"/>
                    </a:ext>
                  </a:extLst>
                </a:gridCol>
                <a:gridCol w="1805549">
                  <a:extLst>
                    <a:ext uri="{9D8B030D-6E8A-4147-A177-3AD203B41FA5}">
                      <a16:colId xmlns:a16="http://schemas.microsoft.com/office/drawing/2014/main" val="877690339"/>
                    </a:ext>
                  </a:extLst>
                </a:gridCol>
                <a:gridCol w="1805549">
                  <a:extLst>
                    <a:ext uri="{9D8B030D-6E8A-4147-A177-3AD203B41FA5}">
                      <a16:colId xmlns:a16="http://schemas.microsoft.com/office/drawing/2014/main" val="3976981633"/>
                    </a:ext>
                  </a:extLst>
                </a:gridCol>
                <a:gridCol w="1805549">
                  <a:extLst>
                    <a:ext uri="{9D8B030D-6E8A-4147-A177-3AD203B41FA5}">
                      <a16:colId xmlns:a16="http://schemas.microsoft.com/office/drawing/2014/main" val="3760377568"/>
                    </a:ext>
                  </a:extLst>
                </a:gridCol>
                <a:gridCol w="1805549">
                  <a:extLst>
                    <a:ext uri="{9D8B030D-6E8A-4147-A177-3AD203B41FA5}">
                      <a16:colId xmlns:a16="http://schemas.microsoft.com/office/drawing/2014/main" val="743144353"/>
                    </a:ext>
                  </a:extLst>
                </a:gridCol>
              </a:tblGrid>
              <a:tr h="478764">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80082355"/>
                  </a:ext>
                </a:extLst>
              </a:tr>
              <a:tr h="225876">
                <a:tc gridSpan="6">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14807582"/>
                  </a:ext>
                </a:extLst>
              </a:tr>
              <a:tr h="225876">
                <a:tc>
                  <a:txBody>
                    <a:bodyPr/>
                    <a:lstStyle/>
                    <a:p>
                      <a:pPr marL="0" marR="0">
                        <a:lnSpc>
                          <a:spcPct val="150000"/>
                        </a:lnSpc>
                        <a:spcBef>
                          <a:spcPts val="0"/>
                        </a:spcBef>
                        <a:spcAft>
                          <a:spcPts val="0"/>
                        </a:spcAft>
                      </a:pPr>
                      <a:r>
                        <a:rPr lang="en-IN" sz="1000" dirty="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7,729.64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8,834.31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10,342.20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10,055.18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9,195.99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6066921"/>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4037727"/>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5620432"/>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0550020"/>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6961729"/>
                  </a:ext>
                </a:extLst>
              </a:tr>
              <a:tr h="478764">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09969916"/>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9147032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17,486.73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21,078.17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26,257.32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31,116.53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36,961.36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527363"/>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33.69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38.70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47.89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56.44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66.65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1396434"/>
                  </a:ext>
                </a:extLst>
              </a:tr>
              <a:tr h="226770">
                <a:tc gridSpan="6">
                  <a:txBody>
                    <a:bodyPr/>
                    <a:lstStyle/>
                    <a:p>
                      <a:pPr marL="0" marR="0">
                        <a:lnSpc>
                          <a:spcPct val="150000"/>
                        </a:lnSpc>
                        <a:spcBef>
                          <a:spcPts val="0"/>
                        </a:spcBef>
                        <a:spcAft>
                          <a:spcPts val="0"/>
                        </a:spcAft>
                      </a:pPr>
                      <a:r>
                        <a:rPr lang="en-IN" sz="1000" b="1" i="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7080966"/>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462094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5251231"/>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6824377"/>
                  </a:ext>
                </a:extLst>
              </a:tr>
              <a:tr h="225876">
                <a:tc>
                  <a:txBody>
                    <a:bodyPr/>
                    <a:lstStyle/>
                    <a:p>
                      <a:pPr marL="0" marR="0">
                        <a:lnSpc>
                          <a:spcPct val="150000"/>
                        </a:lnSpc>
                        <a:spcBef>
                          <a:spcPts val="0"/>
                        </a:spcBef>
                        <a:spcAft>
                          <a:spcPts val="0"/>
                        </a:spcAft>
                      </a:pPr>
                      <a:r>
                        <a:rPr lang="en-IN" sz="1000" dirty="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123,062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81,818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87,940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121,273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155,386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204226"/>
                  </a:ext>
                </a:extLst>
              </a:tr>
            </a:tbl>
          </a:graphicData>
        </a:graphic>
      </p:graphicFrame>
    </p:spTree>
    <p:extLst>
      <p:ext uri="{BB962C8B-B14F-4D97-AF65-F5344CB8AC3E}">
        <p14:creationId xmlns:p14="http://schemas.microsoft.com/office/powerpoint/2010/main" val="2007434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4" y="3636858"/>
            <a:ext cx="11050258" cy="258532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9" name="Picture 8">
            <a:extLst>
              <a:ext uri="{FF2B5EF4-FFF2-40B4-BE49-F238E27FC236}">
                <a16:creationId xmlns:a16="http://schemas.microsoft.com/office/drawing/2014/main" id="{E1770272-CE50-4849-9B97-42334332DDBD}"/>
              </a:ext>
            </a:extLst>
          </p:cNvPr>
          <p:cNvPicPr>
            <a:picLocks noChangeAspect="1"/>
          </p:cNvPicPr>
          <p:nvPr/>
        </p:nvPicPr>
        <p:blipFill>
          <a:blip r:embed="rId2"/>
          <a:stretch>
            <a:fillRect/>
          </a:stretch>
        </p:blipFill>
        <p:spPr>
          <a:xfrm>
            <a:off x="423333" y="1322366"/>
            <a:ext cx="11070426" cy="2015510"/>
          </a:xfrm>
          <a:prstGeom prst="rect">
            <a:avLst/>
          </a:prstGeom>
        </p:spPr>
      </p:pic>
    </p:spTree>
    <p:extLst>
      <p:ext uri="{BB962C8B-B14F-4D97-AF65-F5344CB8AC3E}">
        <p14:creationId xmlns:p14="http://schemas.microsoft.com/office/powerpoint/2010/main" val="53460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5" name="Picture 4">
            <a:extLst>
              <a:ext uri="{FF2B5EF4-FFF2-40B4-BE49-F238E27FC236}">
                <a16:creationId xmlns:a16="http://schemas.microsoft.com/office/drawing/2014/main" id="{D5957E26-95E4-42A0-9F65-C88AD9A4C8B7}"/>
              </a:ext>
            </a:extLst>
          </p:cNvPr>
          <p:cNvPicPr>
            <a:picLocks noChangeAspect="1"/>
          </p:cNvPicPr>
          <p:nvPr/>
        </p:nvPicPr>
        <p:blipFill>
          <a:blip r:embed="rId2"/>
          <a:stretch>
            <a:fillRect/>
          </a:stretch>
        </p:blipFill>
        <p:spPr>
          <a:xfrm>
            <a:off x="531082" y="1611140"/>
            <a:ext cx="2459253" cy="22835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116B2D6B-41A5-4B27-B3D0-6294EB6EE4FB}"/>
              </a:ext>
            </a:extLst>
          </p:cNvPr>
          <p:cNvSpPr txBox="1"/>
          <p:nvPr/>
        </p:nvSpPr>
        <p:spPr>
          <a:xfrm>
            <a:off x="3481460" y="2263277"/>
            <a:ext cx="6276317"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p:txBody>
      </p:sp>
      <p:pic>
        <p:nvPicPr>
          <p:cNvPr id="14" name="Picture 13">
            <a:extLst>
              <a:ext uri="{FF2B5EF4-FFF2-40B4-BE49-F238E27FC236}">
                <a16:creationId xmlns:a16="http://schemas.microsoft.com/office/drawing/2014/main" id="{FDECF7A0-4A7D-4883-A24F-C1A3900D4599}"/>
              </a:ext>
            </a:extLst>
          </p:cNvPr>
          <p:cNvPicPr>
            <a:picLocks noChangeAspect="1"/>
          </p:cNvPicPr>
          <p:nvPr/>
        </p:nvPicPr>
        <p:blipFill>
          <a:blip r:embed="rId3"/>
          <a:stretch>
            <a:fillRect/>
          </a:stretch>
        </p:blipFill>
        <p:spPr>
          <a:xfrm>
            <a:off x="531082" y="4271447"/>
            <a:ext cx="2554046" cy="807175"/>
          </a:xfrm>
          <a:prstGeom prst="rect">
            <a:avLst/>
          </a:prstGeom>
        </p:spPr>
      </p:pic>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4"/>
          <a:stretch>
            <a:fillRect/>
          </a:stretch>
        </p:blipFill>
        <p:spPr>
          <a:xfrm>
            <a:off x="425021" y="5469029"/>
            <a:ext cx="2660107" cy="489672"/>
          </a:xfrm>
          <a:prstGeom prst="rect">
            <a:avLst/>
          </a:prstGeom>
        </p:spPr>
      </p:pic>
      <p:cxnSp>
        <p:nvCxnSpPr>
          <p:cNvPr id="18" name="Straight Connector 17">
            <a:extLst>
              <a:ext uri="{FF2B5EF4-FFF2-40B4-BE49-F238E27FC236}">
                <a16:creationId xmlns:a16="http://schemas.microsoft.com/office/drawing/2014/main" id="{C02635DE-1266-47DF-AA60-CEA8B2E9E869}"/>
              </a:ext>
            </a:extLst>
          </p:cNvPr>
          <p:cNvCxnSpPr/>
          <p:nvPr/>
        </p:nvCxnSpPr>
        <p:spPr>
          <a:xfrm>
            <a:off x="3386667" y="1359243"/>
            <a:ext cx="0" cy="5004487"/>
          </a:xfrm>
          <a:prstGeom prst="line">
            <a:avLst/>
          </a:prstGeom>
          <a:ln>
            <a:solidFill>
              <a:schemeClr val="tx2"/>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64161E7-6191-4572-B0BA-8DA65F34BA39}"/>
              </a:ext>
            </a:extLst>
          </p:cNvPr>
          <p:cNvSpPr txBox="1"/>
          <p:nvPr/>
        </p:nvSpPr>
        <p:spPr>
          <a:xfrm>
            <a:off x="3481460" y="3861486"/>
            <a:ext cx="7753550" cy="1200329"/>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13 days,20 days,100 days, 200 days Simple moving averages were added in the data frame. conjointly enclosed were exponential moving averages for 7 days,13 days,20 days,100 days, and 200 days.1 day's previous lag values of volume is also added in as derived features. </a:t>
            </a:r>
          </a:p>
        </p:txBody>
      </p:sp>
      <p:sp>
        <p:nvSpPr>
          <p:cNvPr id="22" name="TextBox 21">
            <a:extLst>
              <a:ext uri="{FF2B5EF4-FFF2-40B4-BE49-F238E27FC236}">
                <a16:creationId xmlns:a16="http://schemas.microsoft.com/office/drawing/2014/main" id="{AEAEDDE8-F5EC-45D4-9437-8C6E7AB828A9}"/>
              </a:ext>
            </a:extLst>
          </p:cNvPr>
          <p:cNvSpPr txBox="1"/>
          <p:nvPr/>
        </p:nvSpPr>
        <p:spPr>
          <a:xfrm>
            <a:off x="3481460" y="5415681"/>
            <a:ext cx="7753543"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spTree>
    <p:extLst>
      <p:ext uri="{BB962C8B-B14F-4D97-AF65-F5344CB8AC3E}">
        <p14:creationId xmlns:p14="http://schemas.microsoft.com/office/powerpoint/2010/main" val="1105407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8" y="3188842"/>
            <a:ext cx="4732476" cy="923330"/>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1" y="1895061"/>
            <a:ext cx="5279524" cy="3048467"/>
          </a:xfrm>
          <a:prstGeom prst="rect">
            <a:avLst/>
          </a:prstGeom>
        </p:spPr>
      </p:pic>
    </p:spTree>
    <p:extLst>
      <p:ext uri="{BB962C8B-B14F-4D97-AF65-F5344CB8AC3E}">
        <p14:creationId xmlns:p14="http://schemas.microsoft.com/office/powerpoint/2010/main" val="2089129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87236" y="3003311"/>
            <a:ext cx="4732476" cy="646331"/>
          </a:xfrm>
          <a:prstGeom prst="rect">
            <a:avLst/>
          </a:prstGeom>
          <a:solidFill>
            <a:schemeClr val="accent3">
              <a:lumMod val="40000"/>
              <a:lumOff val="60000"/>
            </a:schemeClr>
          </a:solidFill>
        </p:spPr>
        <p:txBody>
          <a:bodyPr wrap="square">
            <a:spAutoFit/>
          </a:bodyPr>
          <a:lstStyle/>
          <a:p>
            <a:r>
              <a:rPr lang="en-IN" sz="1800" dirty="0">
                <a:effectLst/>
                <a:ea typeface="Calibri" panose="020F0502020204030204" pitchFamily="34" charset="0"/>
              </a:rPr>
              <a:t>Scatter plot of Feature variables and Close price for HDFC Stock</a:t>
            </a:r>
            <a:endParaRPr lang="en-US" dirty="0"/>
          </a:p>
        </p:txBody>
      </p:sp>
      <p:pic>
        <p:nvPicPr>
          <p:cNvPr id="3" name="Picture 2">
            <a:extLst>
              <a:ext uri="{FF2B5EF4-FFF2-40B4-BE49-F238E27FC236}">
                <a16:creationId xmlns:a16="http://schemas.microsoft.com/office/drawing/2014/main" id="{83FADF59-CDBD-492D-BD31-0340A81FC514}"/>
              </a:ext>
            </a:extLst>
          </p:cNvPr>
          <p:cNvPicPr>
            <a:picLocks noChangeAspect="1"/>
          </p:cNvPicPr>
          <p:nvPr/>
        </p:nvPicPr>
        <p:blipFill>
          <a:blip r:embed="rId2"/>
          <a:stretch>
            <a:fillRect/>
          </a:stretch>
        </p:blipFill>
        <p:spPr>
          <a:xfrm>
            <a:off x="674955" y="1908312"/>
            <a:ext cx="5427376" cy="3035215"/>
          </a:xfrm>
          <a:prstGeom prst="rect">
            <a:avLst/>
          </a:prstGeom>
        </p:spPr>
      </p:pic>
    </p:spTree>
    <p:extLst>
      <p:ext uri="{BB962C8B-B14F-4D97-AF65-F5344CB8AC3E}">
        <p14:creationId xmlns:p14="http://schemas.microsoft.com/office/powerpoint/2010/main" val="1942099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pic>
        <p:nvPicPr>
          <p:cNvPr id="5" name="Picture 4">
            <a:extLst>
              <a:ext uri="{FF2B5EF4-FFF2-40B4-BE49-F238E27FC236}">
                <a16:creationId xmlns:a16="http://schemas.microsoft.com/office/drawing/2014/main" id="{A7BE2770-95CD-4BE7-8351-4DBB22B99B37}"/>
              </a:ext>
            </a:extLst>
          </p:cNvPr>
          <p:cNvPicPr>
            <a:picLocks noChangeAspect="1"/>
          </p:cNvPicPr>
          <p:nvPr/>
        </p:nvPicPr>
        <p:blipFill>
          <a:blip r:embed="rId2"/>
          <a:stretch>
            <a:fillRect/>
          </a:stretch>
        </p:blipFill>
        <p:spPr>
          <a:xfrm>
            <a:off x="538034" y="1561328"/>
            <a:ext cx="4507998" cy="2466975"/>
          </a:xfrm>
          <a:prstGeom prst="rect">
            <a:avLst/>
          </a:prstGeom>
        </p:spPr>
      </p:pic>
      <p:sp>
        <p:nvSpPr>
          <p:cNvPr id="7" name="Arrow: Down 6">
            <a:extLst>
              <a:ext uri="{FF2B5EF4-FFF2-40B4-BE49-F238E27FC236}">
                <a16:creationId xmlns:a16="http://schemas.microsoft.com/office/drawing/2014/main" id="{4014C01E-21A1-4E6D-A574-ECFA7D6C8EF1}"/>
              </a:ext>
            </a:extLst>
          </p:cNvPr>
          <p:cNvSpPr/>
          <p:nvPr/>
        </p:nvSpPr>
        <p:spPr>
          <a:xfrm rot="16200000">
            <a:off x="4641440" y="4052489"/>
            <a:ext cx="1195907" cy="17132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1DEFBE6-6491-470A-8447-792427CD5AAC}"/>
              </a:ext>
            </a:extLst>
          </p:cNvPr>
          <p:cNvSpPr txBox="1"/>
          <p:nvPr/>
        </p:nvSpPr>
        <p:spPr>
          <a:xfrm>
            <a:off x="6579572" y="3520292"/>
            <a:ext cx="5074394" cy="2308324"/>
          </a:xfrm>
          <a:prstGeom prst="rect">
            <a:avLst/>
          </a:prstGeom>
          <a:solidFill>
            <a:schemeClr val="accent1">
              <a:lumMod val="40000"/>
              <a:lumOff val="60000"/>
            </a:schemeClr>
          </a:solidFill>
        </p:spPr>
        <p:txBody>
          <a:bodyPr wrap="square">
            <a:spAutoFit/>
          </a:bodyPr>
          <a:lstStyle/>
          <a:p>
            <a:r>
              <a:rPr lang="en-US" dirty="0"/>
              <a:t>Hypothesis testing using 7-day, 13-day, 20-day, 100-day, and 200-day moving averages. </a:t>
            </a:r>
          </a:p>
          <a:p>
            <a:endParaRPr lang="en-US" dirty="0"/>
          </a:p>
          <a:p>
            <a:endParaRPr lang="en-US" dirty="0"/>
          </a:p>
          <a:p>
            <a:r>
              <a:rPr lang="en-US" dirty="0"/>
              <a:t>It is to be determined how frequently the price rise predicted by the hypothesis testing is the same as the actual price rise for the next day.</a:t>
            </a:r>
          </a:p>
        </p:txBody>
      </p:sp>
      <p:sp>
        <p:nvSpPr>
          <p:cNvPr id="11" name="TextBox 10">
            <a:extLst>
              <a:ext uri="{FF2B5EF4-FFF2-40B4-BE49-F238E27FC236}">
                <a16:creationId xmlns:a16="http://schemas.microsoft.com/office/drawing/2014/main" id="{E497CEC6-3790-4BD9-A3C9-CCD64F49BE06}"/>
              </a:ext>
            </a:extLst>
          </p:cNvPr>
          <p:cNvSpPr txBox="1"/>
          <p:nvPr/>
        </p:nvSpPr>
        <p:spPr>
          <a:xfrm>
            <a:off x="849527" y="4539764"/>
            <a:ext cx="2425013" cy="369332"/>
          </a:xfrm>
          <a:prstGeom prst="rect">
            <a:avLst/>
          </a:prstGeom>
          <a:solidFill>
            <a:schemeClr val="accent1">
              <a:lumMod val="40000"/>
              <a:lumOff val="60000"/>
            </a:schemeClr>
          </a:solidFill>
        </p:spPr>
        <p:txBody>
          <a:bodyPr wrap="square">
            <a:spAutoFit/>
          </a:bodyPr>
          <a:lstStyle/>
          <a:p>
            <a:r>
              <a:rPr lang="en-IN" dirty="0">
                <a:effectLst/>
                <a:latin typeface="Times New Roman" panose="02020603050405020304" pitchFamily="18" charset="0"/>
                <a:ea typeface="Times New Roman" panose="02020603050405020304" pitchFamily="18" charset="0"/>
              </a:rPr>
              <a:t>Hypothesis Testing </a:t>
            </a:r>
            <a:endParaRPr lang="en-US" dirty="0"/>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02561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p:nvPr/>
        </p:nvCxnSpPr>
        <p:spPr>
          <a:xfrm>
            <a:off x="2162433" y="1605516"/>
            <a:ext cx="0" cy="46708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CC79C4F-4E18-48D5-A065-A555AF5AC670}"/>
              </a:ext>
            </a:extLst>
          </p:cNvPr>
          <p:cNvSpPr txBox="1"/>
          <p:nvPr/>
        </p:nvSpPr>
        <p:spPr>
          <a:xfrm>
            <a:off x="2326189" y="1617962"/>
            <a:ext cx="9455841"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T Test based on Hypothesis Testing for Simple Moving Averages of 7 days,13days, and 20 days and Exponential moving Averages of 7 days,13days, and 20 days. </a:t>
            </a:r>
          </a:p>
        </p:txBody>
      </p:sp>
      <p:sp>
        <p:nvSpPr>
          <p:cNvPr id="19" name="TextBox 18">
            <a:extLst>
              <a:ext uri="{FF2B5EF4-FFF2-40B4-BE49-F238E27FC236}">
                <a16:creationId xmlns:a16="http://schemas.microsoft.com/office/drawing/2014/main" id="{175D9C2D-741F-481C-9651-3B6FB26C18E0}"/>
              </a:ext>
            </a:extLst>
          </p:cNvPr>
          <p:cNvSpPr txBox="1"/>
          <p:nvPr/>
        </p:nvSpPr>
        <p:spPr>
          <a:xfrm>
            <a:off x="2326189" y="2528845"/>
            <a:ext cx="9455840"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Z Test based on Hypothesis Testing Metrics for Simple Moving Averages of 100 days and 200 days and Exponential moving Averages of 100 days and 200days.</a:t>
            </a:r>
          </a:p>
        </p:txBody>
      </p:sp>
      <p:pic>
        <p:nvPicPr>
          <p:cNvPr id="21" name="Picture 20">
            <a:extLst>
              <a:ext uri="{FF2B5EF4-FFF2-40B4-BE49-F238E27FC236}">
                <a16:creationId xmlns:a16="http://schemas.microsoft.com/office/drawing/2014/main" id="{A03F482B-648E-4ECF-99FC-8995E4FADEFF}"/>
              </a:ext>
            </a:extLst>
          </p:cNvPr>
          <p:cNvPicPr>
            <a:picLocks noChangeAspect="1"/>
          </p:cNvPicPr>
          <p:nvPr/>
        </p:nvPicPr>
        <p:blipFill>
          <a:blip r:embed="rId2"/>
          <a:stretch>
            <a:fillRect/>
          </a:stretch>
        </p:blipFill>
        <p:spPr>
          <a:xfrm>
            <a:off x="431584" y="3417747"/>
            <a:ext cx="1599948" cy="335530"/>
          </a:xfrm>
          <a:prstGeom prst="rect">
            <a:avLst/>
          </a:prstGeom>
        </p:spPr>
      </p:pic>
      <p:sp>
        <p:nvSpPr>
          <p:cNvPr id="23" name="TextBox 22">
            <a:extLst>
              <a:ext uri="{FF2B5EF4-FFF2-40B4-BE49-F238E27FC236}">
                <a16:creationId xmlns:a16="http://schemas.microsoft.com/office/drawing/2014/main" id="{DEF9081B-7851-4B9B-BD88-3A25B87D4FAD}"/>
              </a:ext>
            </a:extLst>
          </p:cNvPr>
          <p:cNvSpPr txBox="1"/>
          <p:nvPr/>
        </p:nvSpPr>
        <p:spPr>
          <a:xfrm>
            <a:off x="2293335" y="3404291"/>
            <a:ext cx="9455842" cy="369332"/>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Auto Keras Classification Model , KNN Classification Model, and Logistic Regression</a:t>
            </a:r>
          </a:p>
        </p:txBody>
      </p:sp>
      <p:sp>
        <p:nvSpPr>
          <p:cNvPr id="27" name="TextBox 26">
            <a:extLst>
              <a:ext uri="{FF2B5EF4-FFF2-40B4-BE49-F238E27FC236}">
                <a16:creationId xmlns:a16="http://schemas.microsoft.com/office/drawing/2014/main" id="{69FAF872-58C3-4649-A2C3-A966AEDBCF78}"/>
              </a:ext>
            </a:extLst>
          </p:cNvPr>
          <p:cNvSpPr txBox="1"/>
          <p:nvPr/>
        </p:nvSpPr>
        <p:spPr>
          <a:xfrm>
            <a:off x="2312823" y="4125970"/>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Simple Moving Averages of 7-days,13-days,20-days and100-days and Exponential moving Averages with 200 days span is used as Target Variables to recreate 5 different Auto Arima Models.</a:t>
            </a:r>
          </a:p>
        </p:txBody>
      </p:sp>
      <p:sp>
        <p:nvSpPr>
          <p:cNvPr id="31" name="TextBox 30">
            <a:extLst>
              <a:ext uri="{FF2B5EF4-FFF2-40B4-BE49-F238E27FC236}">
                <a16:creationId xmlns:a16="http://schemas.microsoft.com/office/drawing/2014/main" id="{C9F21D6D-F0AC-492A-8096-2211DE1E97CB}"/>
              </a:ext>
            </a:extLst>
          </p:cNvPr>
          <p:cNvSpPr txBox="1"/>
          <p:nvPr/>
        </p:nvSpPr>
        <p:spPr>
          <a:xfrm>
            <a:off x="2293335" y="5065258"/>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OLS, Lasso, CVLASSO, KNN, Decision Tree, GridSearchCV, Random Forest, XGBoost, PCA with LSTM, PCA with LSTM with Moving Average variables, LSTM Neural Network, and AutoKeras.</a:t>
            </a:r>
          </a:p>
        </p:txBody>
      </p:sp>
      <p:pic>
        <p:nvPicPr>
          <p:cNvPr id="33" name="Picture 32">
            <a:extLst>
              <a:ext uri="{FF2B5EF4-FFF2-40B4-BE49-F238E27FC236}">
                <a16:creationId xmlns:a16="http://schemas.microsoft.com/office/drawing/2014/main" id="{2E395351-592F-42E1-A635-963AD1985557}"/>
              </a:ext>
            </a:extLst>
          </p:cNvPr>
          <p:cNvPicPr>
            <a:picLocks noChangeAspect="1"/>
          </p:cNvPicPr>
          <p:nvPr/>
        </p:nvPicPr>
        <p:blipFill>
          <a:blip r:embed="rId3"/>
          <a:stretch>
            <a:fillRect/>
          </a:stretch>
        </p:blipFill>
        <p:spPr>
          <a:xfrm>
            <a:off x="306887" y="5166926"/>
            <a:ext cx="1644683" cy="628393"/>
          </a:xfrm>
          <a:prstGeom prst="rect">
            <a:avLst/>
          </a:prstGeom>
        </p:spPr>
      </p:pic>
      <p:pic>
        <p:nvPicPr>
          <p:cNvPr id="5" name="Picture 4">
            <a:extLst>
              <a:ext uri="{FF2B5EF4-FFF2-40B4-BE49-F238E27FC236}">
                <a16:creationId xmlns:a16="http://schemas.microsoft.com/office/drawing/2014/main" id="{7CB7C3F4-0A05-4502-818B-08533008F15C}"/>
              </a:ext>
            </a:extLst>
          </p:cNvPr>
          <p:cNvPicPr>
            <a:picLocks noChangeAspect="1"/>
          </p:cNvPicPr>
          <p:nvPr/>
        </p:nvPicPr>
        <p:blipFill>
          <a:blip r:embed="rId4"/>
          <a:stretch>
            <a:fillRect/>
          </a:stretch>
        </p:blipFill>
        <p:spPr>
          <a:xfrm>
            <a:off x="304798" y="1430367"/>
            <a:ext cx="1644663" cy="854095"/>
          </a:xfrm>
          <a:prstGeom prst="rect">
            <a:avLst/>
          </a:prstGeom>
        </p:spPr>
      </p:pic>
      <p:pic>
        <p:nvPicPr>
          <p:cNvPr id="7" name="Picture 6">
            <a:extLst>
              <a:ext uri="{FF2B5EF4-FFF2-40B4-BE49-F238E27FC236}">
                <a16:creationId xmlns:a16="http://schemas.microsoft.com/office/drawing/2014/main" id="{55DBC8AE-A235-4459-AEB5-C1F611B7658C}"/>
              </a:ext>
            </a:extLst>
          </p:cNvPr>
          <p:cNvPicPr>
            <a:picLocks noChangeAspect="1"/>
          </p:cNvPicPr>
          <p:nvPr/>
        </p:nvPicPr>
        <p:blipFill>
          <a:blip r:embed="rId5"/>
          <a:stretch>
            <a:fillRect/>
          </a:stretch>
        </p:blipFill>
        <p:spPr>
          <a:xfrm>
            <a:off x="498133" y="4134104"/>
            <a:ext cx="1466850" cy="742950"/>
          </a:xfrm>
          <a:prstGeom prst="rect">
            <a:avLst/>
          </a:prstGeom>
        </p:spPr>
      </p:pic>
      <p:pic>
        <p:nvPicPr>
          <p:cNvPr id="9" name="Picture 8">
            <a:extLst>
              <a:ext uri="{FF2B5EF4-FFF2-40B4-BE49-F238E27FC236}">
                <a16:creationId xmlns:a16="http://schemas.microsoft.com/office/drawing/2014/main" id="{503A2503-F17F-45BB-B82D-1C66AE8D86B3}"/>
              </a:ext>
            </a:extLst>
          </p:cNvPr>
          <p:cNvPicPr>
            <a:picLocks noChangeAspect="1"/>
          </p:cNvPicPr>
          <p:nvPr/>
        </p:nvPicPr>
        <p:blipFill>
          <a:blip r:embed="rId6"/>
          <a:stretch>
            <a:fillRect/>
          </a:stretch>
        </p:blipFill>
        <p:spPr>
          <a:xfrm>
            <a:off x="345169" y="2528845"/>
            <a:ext cx="1666875" cy="609600"/>
          </a:xfrm>
          <a:prstGeom prst="rect">
            <a:avLst/>
          </a:prstGeom>
        </p:spPr>
      </p:pic>
    </p:spTree>
    <p:extLst>
      <p:ext uri="{BB962C8B-B14F-4D97-AF65-F5344CB8AC3E}">
        <p14:creationId xmlns:p14="http://schemas.microsoft.com/office/powerpoint/2010/main" val="31246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pic>
        <p:nvPicPr>
          <p:cNvPr id="5" name="Picture 4">
            <a:extLst>
              <a:ext uri="{FF2B5EF4-FFF2-40B4-BE49-F238E27FC236}">
                <a16:creationId xmlns:a16="http://schemas.microsoft.com/office/drawing/2014/main" id="{971575D1-960F-473B-B922-346B28EFF2E7}"/>
              </a:ext>
            </a:extLst>
          </p:cNvPr>
          <p:cNvPicPr>
            <a:picLocks noChangeAspect="1"/>
          </p:cNvPicPr>
          <p:nvPr/>
        </p:nvPicPr>
        <p:blipFill>
          <a:blip r:embed="rId2"/>
          <a:stretch>
            <a:fillRect/>
          </a:stretch>
        </p:blipFill>
        <p:spPr>
          <a:xfrm>
            <a:off x="637789" y="1628517"/>
            <a:ext cx="3971925" cy="2019300"/>
          </a:xfrm>
          <a:prstGeom prst="rect">
            <a:avLst/>
          </a:prstGeom>
        </p:spPr>
      </p:pic>
      <p:sp>
        <p:nvSpPr>
          <p:cNvPr id="7" name="TextBox 6">
            <a:extLst>
              <a:ext uri="{FF2B5EF4-FFF2-40B4-BE49-F238E27FC236}">
                <a16:creationId xmlns:a16="http://schemas.microsoft.com/office/drawing/2014/main" id="{33EB883A-18F1-44CA-88E8-41CD9C20AFB2}"/>
              </a:ext>
            </a:extLst>
          </p:cNvPr>
          <p:cNvSpPr txBox="1"/>
          <p:nvPr/>
        </p:nvSpPr>
        <p:spPr>
          <a:xfrm>
            <a:off x="5109146" y="2081461"/>
            <a:ext cx="6741197"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Efficiency=&gt;</a:t>
            </a:r>
          </a:p>
          <a:p>
            <a:r>
              <a:rPr lang="en-US" b="1" dirty="0">
                <a:latin typeface="Times New Roman" panose="02020603050405020304" pitchFamily="18" charset="0"/>
                <a:cs typeface="Times New Roman" panose="02020603050405020304" pitchFamily="18" charset="0"/>
              </a:rPr>
              <a:t>T-test Hypothesis testing for 7-days SMA</a:t>
            </a:r>
          </a:p>
        </p:txBody>
      </p:sp>
      <p:pic>
        <p:nvPicPr>
          <p:cNvPr id="9" name="Picture 8">
            <a:extLst>
              <a:ext uri="{FF2B5EF4-FFF2-40B4-BE49-F238E27FC236}">
                <a16:creationId xmlns:a16="http://schemas.microsoft.com/office/drawing/2014/main" id="{281EDBB8-E53B-4279-B841-1A77D776BA38}"/>
              </a:ext>
            </a:extLst>
          </p:cNvPr>
          <p:cNvPicPr>
            <a:picLocks noChangeAspect="1"/>
          </p:cNvPicPr>
          <p:nvPr/>
        </p:nvPicPr>
        <p:blipFill>
          <a:blip r:embed="rId3"/>
          <a:stretch>
            <a:fillRect/>
          </a:stretch>
        </p:blipFill>
        <p:spPr>
          <a:xfrm>
            <a:off x="637788" y="4115827"/>
            <a:ext cx="3971925" cy="1495425"/>
          </a:xfrm>
          <a:prstGeom prst="rect">
            <a:avLst/>
          </a:prstGeom>
        </p:spPr>
      </p:pic>
      <p:sp>
        <p:nvSpPr>
          <p:cNvPr id="11" name="TextBox 10">
            <a:extLst>
              <a:ext uri="{FF2B5EF4-FFF2-40B4-BE49-F238E27FC236}">
                <a16:creationId xmlns:a16="http://schemas.microsoft.com/office/drawing/2014/main" id="{B0C9469E-2C8B-48CF-8760-37C3B7A75590}"/>
              </a:ext>
            </a:extLst>
          </p:cNvPr>
          <p:cNvSpPr txBox="1"/>
          <p:nvPr/>
        </p:nvSpPr>
        <p:spPr>
          <a:xfrm>
            <a:off x="5027473" y="4494207"/>
            <a:ext cx="6741194" cy="369332"/>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Z Test based on Hypothesis Testing=&gt;Efficiency not satisfactory</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25664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sp>
        <p:nvSpPr>
          <p:cNvPr id="7" name="TextBox 6">
            <a:extLst>
              <a:ext uri="{FF2B5EF4-FFF2-40B4-BE49-F238E27FC236}">
                <a16:creationId xmlns:a16="http://schemas.microsoft.com/office/drawing/2014/main" id="{33EB883A-18F1-44CA-88E8-41CD9C20AFB2}"/>
              </a:ext>
            </a:extLst>
          </p:cNvPr>
          <p:cNvSpPr txBox="1"/>
          <p:nvPr/>
        </p:nvSpPr>
        <p:spPr>
          <a:xfrm>
            <a:off x="5027460" y="1756295"/>
            <a:ext cx="6741197" cy="923330"/>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Accuracy=&gt;</a:t>
            </a:r>
          </a:p>
          <a:p>
            <a:r>
              <a:rPr lang="en-US" b="1" dirty="0">
                <a:latin typeface="Times New Roman" panose="02020603050405020304" pitchFamily="18" charset="0"/>
                <a:cs typeface="Times New Roman" panose="02020603050405020304" pitchFamily="18" charset="0"/>
              </a:rPr>
              <a:t>Logistic Regression Classification Model closely followed by Auto Keras classification Model</a:t>
            </a:r>
          </a:p>
        </p:txBody>
      </p:sp>
      <p:sp>
        <p:nvSpPr>
          <p:cNvPr id="11" name="TextBox 10">
            <a:extLst>
              <a:ext uri="{FF2B5EF4-FFF2-40B4-BE49-F238E27FC236}">
                <a16:creationId xmlns:a16="http://schemas.microsoft.com/office/drawing/2014/main" id="{B0C9469E-2C8B-48CF-8760-37C3B7A75590}"/>
              </a:ext>
            </a:extLst>
          </p:cNvPr>
          <p:cNvSpPr txBox="1"/>
          <p:nvPr/>
        </p:nvSpPr>
        <p:spPr>
          <a:xfrm>
            <a:off x="5027463" y="3928227"/>
            <a:ext cx="6741194"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Dataset under consideration not suitable for ARIMA Modelling algorithm.</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A1F2344A-50EC-4604-BAD7-7BB96E206F19}"/>
              </a:ext>
            </a:extLst>
          </p:cNvPr>
          <p:cNvPicPr>
            <a:picLocks noChangeAspect="1"/>
          </p:cNvPicPr>
          <p:nvPr/>
        </p:nvPicPr>
        <p:blipFill>
          <a:blip r:embed="rId2"/>
          <a:stretch>
            <a:fillRect/>
          </a:stretch>
        </p:blipFill>
        <p:spPr>
          <a:xfrm>
            <a:off x="333406" y="1581509"/>
            <a:ext cx="4314825" cy="1272901"/>
          </a:xfrm>
          <a:prstGeom prst="rect">
            <a:avLst/>
          </a:prstGeom>
        </p:spPr>
      </p:pic>
      <p:pic>
        <p:nvPicPr>
          <p:cNvPr id="6" name="Picture 5">
            <a:extLst>
              <a:ext uri="{FF2B5EF4-FFF2-40B4-BE49-F238E27FC236}">
                <a16:creationId xmlns:a16="http://schemas.microsoft.com/office/drawing/2014/main" id="{0A8B6E17-E330-4C95-8D90-B5D8EA1DBC3A}"/>
              </a:ext>
            </a:extLst>
          </p:cNvPr>
          <p:cNvPicPr>
            <a:picLocks noChangeAspect="1"/>
          </p:cNvPicPr>
          <p:nvPr/>
        </p:nvPicPr>
        <p:blipFill>
          <a:blip r:embed="rId3"/>
          <a:stretch>
            <a:fillRect/>
          </a:stretch>
        </p:blipFill>
        <p:spPr>
          <a:xfrm>
            <a:off x="333406" y="3229232"/>
            <a:ext cx="4314825" cy="3048000"/>
          </a:xfrm>
          <a:prstGeom prst="rect">
            <a:avLst/>
          </a:prstGeom>
        </p:spPr>
      </p:pic>
    </p:spTree>
    <p:extLst>
      <p:ext uri="{BB962C8B-B14F-4D97-AF65-F5344CB8AC3E}">
        <p14:creationId xmlns:p14="http://schemas.microsoft.com/office/powerpoint/2010/main" val="3183748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C01F8A7-D7FF-4146-B8F1-6EB9A2522C0C}"/>
              </a:ext>
            </a:extLst>
          </p:cNvPr>
          <p:cNvSpPr txBox="1"/>
          <p:nvPr/>
        </p:nvSpPr>
        <p:spPr>
          <a:xfrm>
            <a:off x="5013749" y="2076284"/>
            <a:ext cx="675491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MAPE=&gt;OLS-Linear Regression Model. </a:t>
            </a:r>
          </a:p>
        </p:txBody>
      </p:sp>
      <p:sp>
        <p:nvSpPr>
          <p:cNvPr id="16" name="TextBox 15">
            <a:extLst>
              <a:ext uri="{FF2B5EF4-FFF2-40B4-BE49-F238E27FC236}">
                <a16:creationId xmlns:a16="http://schemas.microsoft.com/office/drawing/2014/main" id="{C80251CC-FAEA-46C8-A601-26BDFF58B8A8}"/>
              </a:ext>
            </a:extLst>
          </p:cNvPr>
          <p:cNvSpPr txBox="1"/>
          <p:nvPr/>
        </p:nvSpPr>
        <p:spPr>
          <a:xfrm>
            <a:off x="5013753" y="4366217"/>
            <a:ext cx="6754909"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 =&gt;Random Forest Regression Model. </a:t>
            </a:r>
          </a:p>
        </p:txBody>
      </p:sp>
      <p:pic>
        <p:nvPicPr>
          <p:cNvPr id="5" name="Picture 4">
            <a:extLst>
              <a:ext uri="{FF2B5EF4-FFF2-40B4-BE49-F238E27FC236}">
                <a16:creationId xmlns:a16="http://schemas.microsoft.com/office/drawing/2014/main" id="{A1B83AFD-B0B4-489F-B3AF-851FD9479919}"/>
              </a:ext>
            </a:extLst>
          </p:cNvPr>
          <p:cNvPicPr>
            <a:picLocks noChangeAspect="1"/>
          </p:cNvPicPr>
          <p:nvPr/>
        </p:nvPicPr>
        <p:blipFill>
          <a:blip r:embed="rId2"/>
          <a:stretch>
            <a:fillRect/>
          </a:stretch>
        </p:blipFill>
        <p:spPr>
          <a:xfrm>
            <a:off x="312008" y="1329746"/>
            <a:ext cx="4411364" cy="2257425"/>
          </a:xfrm>
          <a:prstGeom prst="rect">
            <a:avLst/>
          </a:prstGeom>
        </p:spPr>
      </p:pic>
      <p:pic>
        <p:nvPicPr>
          <p:cNvPr id="8" name="Picture 7">
            <a:extLst>
              <a:ext uri="{FF2B5EF4-FFF2-40B4-BE49-F238E27FC236}">
                <a16:creationId xmlns:a16="http://schemas.microsoft.com/office/drawing/2014/main" id="{6AB71CE8-6236-4FFD-8B90-C8FFB2D73424}"/>
              </a:ext>
            </a:extLst>
          </p:cNvPr>
          <p:cNvPicPr>
            <a:picLocks noChangeAspect="1"/>
          </p:cNvPicPr>
          <p:nvPr/>
        </p:nvPicPr>
        <p:blipFill>
          <a:blip r:embed="rId3"/>
          <a:stretch>
            <a:fillRect/>
          </a:stretch>
        </p:blipFill>
        <p:spPr>
          <a:xfrm>
            <a:off x="312008" y="3680404"/>
            <a:ext cx="4411364" cy="2623219"/>
          </a:xfrm>
          <a:prstGeom prst="rect">
            <a:avLst/>
          </a:prstGeom>
        </p:spPr>
      </p:pic>
    </p:spTree>
    <p:extLst>
      <p:ext uri="{BB962C8B-B14F-4D97-AF65-F5344CB8AC3E}">
        <p14:creationId xmlns:p14="http://schemas.microsoft.com/office/powerpoint/2010/main" val="257682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id="{37F06B10-F2B9-45AE-BAEE-3A25BDC40F60}"/>
              </a:ext>
            </a:extLst>
          </p:cNvPr>
          <p:cNvGrpSpPr/>
          <p:nvPr/>
        </p:nvGrpSpPr>
        <p:grpSpPr>
          <a:xfrm>
            <a:off x="260025" y="1711930"/>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 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id="{48C572D2-FF82-4F09-A87C-3D3A60EF1C3D}"/>
              </a:ext>
            </a:extLst>
          </p:cNvPr>
          <p:cNvGrpSpPr/>
          <p:nvPr/>
        </p:nvGrpSpPr>
        <p:grpSpPr>
          <a:xfrm>
            <a:off x="88384" y="2782244"/>
            <a:ext cx="5244336" cy="680781"/>
            <a:chOff x="1848112" y="1575921"/>
            <a:chExt cx="5244336" cy="680781"/>
          </a:xfrm>
        </p:grpSpPr>
        <p:sp>
          <p:nvSpPr>
            <p:cNvPr id="14" name="TextBox 13">
              <a:extLst>
                <a:ext uri="{FF2B5EF4-FFF2-40B4-BE49-F238E27FC236}">
                  <a16:creationId xmlns:a16="http://schemas.microsoft.com/office/drawing/2014/main"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id="{C66517ED-D341-498B-BF06-476933A43F6B}"/>
              </a:ext>
            </a:extLst>
          </p:cNvPr>
          <p:cNvGrpSpPr/>
          <p:nvPr/>
        </p:nvGrpSpPr>
        <p:grpSpPr>
          <a:xfrm>
            <a:off x="214288" y="5037016"/>
            <a:ext cx="4493778" cy="805558"/>
            <a:chOff x="1830629" y="1575337"/>
            <a:chExt cx="5282581" cy="805558"/>
          </a:xfrm>
        </p:grpSpPr>
        <p:sp>
          <p:nvSpPr>
            <p:cNvPr id="18" name="TextBox 17">
              <a:extLst>
                <a:ext uri="{FF2B5EF4-FFF2-40B4-BE49-F238E27FC236}">
                  <a16:creationId xmlns:a16="http://schemas.microsoft.com/office/drawing/2014/main"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4035939" y="1751347"/>
            <a:ext cx="3715984" cy="620982"/>
            <a:chOff x="366296" y="5072998"/>
            <a:chExt cx="5339298" cy="620982"/>
          </a:xfrm>
        </p:grpSpPr>
        <p:grpSp>
          <p:nvGrpSpPr>
            <p:cNvPr id="21" name="Group 20">
              <a:extLst>
                <a:ext uri="{FF2B5EF4-FFF2-40B4-BE49-F238E27FC236}">
                  <a16:creationId xmlns:a16="http://schemas.microsoft.com/office/drawing/2014/main"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id="{37F06B10-F2B9-45AE-BAEE-3A25BDC40F60}"/>
              </a:ext>
            </a:extLst>
          </p:cNvPr>
          <p:cNvGrpSpPr/>
          <p:nvPr/>
        </p:nvGrpSpPr>
        <p:grpSpPr>
          <a:xfrm>
            <a:off x="4000419" y="2793980"/>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Business Context | Monetary Impact</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Business Understanding </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33" name="Group 32">
            <a:extLst>
              <a:ext uri="{FF2B5EF4-FFF2-40B4-BE49-F238E27FC236}">
                <a16:creationId xmlns:a16="http://schemas.microsoft.com/office/drawing/2014/main" id="{C66517ED-D341-498B-BF06-476933A43F6B}"/>
              </a:ext>
            </a:extLst>
          </p:cNvPr>
          <p:cNvGrpSpPr/>
          <p:nvPr/>
        </p:nvGrpSpPr>
        <p:grpSpPr>
          <a:xfrm>
            <a:off x="7800032" y="1612732"/>
            <a:ext cx="3521867" cy="639740"/>
            <a:chOff x="1848112" y="1575921"/>
            <a:chExt cx="5319257" cy="639740"/>
          </a:xfrm>
        </p:grpSpPr>
        <p:sp>
          <p:nvSpPr>
            <p:cNvPr id="34" name="TextBox 33">
              <a:extLst>
                <a:ext uri="{FF2B5EF4-FFF2-40B4-BE49-F238E27FC236}">
                  <a16:creationId xmlns:a16="http://schemas.microsoft.com/office/drawing/2014/main" id="{7DDE46A4-1F4F-419B-85C6-1ABD9A677D50}"/>
                </a:ext>
              </a:extLst>
            </p:cNvPr>
            <p:cNvSpPr txBox="1"/>
            <p:nvPr/>
          </p:nvSpPr>
          <p:spPr>
            <a:xfrm>
              <a:off x="2659678" y="1969440"/>
              <a:ext cx="4507691"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Univariate | Bivariate | Hypothesis </a:t>
              </a:r>
              <a:r>
                <a:rPr lang="en-US" altLang="ko-KR" sz="1000" dirty="0">
                  <a:solidFill>
                    <a:schemeClr val="tx1">
                      <a:lumMod val="75000"/>
                      <a:lumOff val="25000"/>
                    </a:schemeClr>
                  </a:solidFill>
                  <a:latin typeface="+mj-lt"/>
                  <a:cs typeface="Arial" pitchFamily="34" charset="0"/>
                </a:rPr>
                <a:t> </a:t>
              </a:r>
            </a:p>
          </p:txBody>
        </p:sp>
        <p:sp>
          <p:nvSpPr>
            <p:cNvPr id="35" name="TextBox 34">
              <a:extLst>
                <a:ext uri="{FF2B5EF4-FFF2-40B4-BE49-F238E27FC236}">
                  <a16:creationId xmlns:a16="http://schemas.microsoft.com/office/drawing/2014/main" id="{190EC436-1B46-49D9-A7E4-ADECB5E929DF}"/>
                </a:ext>
              </a:extLst>
            </p:cNvPr>
            <p:cNvSpPr txBox="1"/>
            <p:nvPr/>
          </p:nvSpPr>
          <p:spPr>
            <a:xfrm>
              <a:off x="2581500" y="163780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Descriptive Analytics</a:t>
              </a:r>
              <a:endParaRPr lang="ko-KR" altLang="en-US" b="1" dirty="0">
                <a:solidFill>
                  <a:schemeClr val="tx1">
                    <a:lumMod val="75000"/>
                    <a:lumOff val="25000"/>
                  </a:schemeClr>
                </a:solidFill>
                <a:latin typeface="+mj-lt"/>
                <a:cs typeface="Arial" pitchFamily="34" charset="0"/>
              </a:endParaRPr>
            </a:p>
          </p:txBody>
        </p:sp>
        <p:sp>
          <p:nvSpPr>
            <p:cNvPr id="36" name="TextBox 35">
              <a:extLst>
                <a:ext uri="{FF2B5EF4-FFF2-40B4-BE49-F238E27FC236}">
                  <a16:creationId xmlns:a16="http://schemas.microsoft.com/office/drawing/2014/main" id="{CF831A6C-272F-4BDD-8F88-4227AAB90FB2}"/>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09</a:t>
              </a:r>
              <a:endParaRPr lang="ko-KR" altLang="en-US" sz="2800" b="1" dirty="0">
                <a:solidFill>
                  <a:schemeClr val="tx1">
                    <a:lumMod val="75000"/>
                    <a:lumOff val="25000"/>
                  </a:schemeClr>
                </a:solidFill>
                <a:latin typeface="+mj-lt"/>
                <a:cs typeface="Arial" pitchFamily="34" charset="0"/>
              </a:endParaRPr>
            </a:p>
          </p:txBody>
        </p:sp>
      </p:grpSp>
      <p:grpSp>
        <p:nvGrpSpPr>
          <p:cNvPr id="37" name="Group 36"/>
          <p:cNvGrpSpPr/>
          <p:nvPr/>
        </p:nvGrpSpPr>
        <p:grpSpPr>
          <a:xfrm>
            <a:off x="7833109" y="4398982"/>
            <a:ext cx="4172861" cy="891895"/>
            <a:chOff x="530900" y="5058886"/>
            <a:chExt cx="5383988" cy="891895"/>
          </a:xfrm>
        </p:grpSpPr>
        <p:grpSp>
          <p:nvGrpSpPr>
            <p:cNvPr id="38" name="Group 37">
              <a:extLst>
                <a:ext uri="{FF2B5EF4-FFF2-40B4-BE49-F238E27FC236}">
                  <a16:creationId xmlns:a16="http://schemas.microsoft.com/office/drawing/2014/main" id="{1DEE4032-D811-4C99-AE03-98362C887B64}"/>
                </a:ext>
              </a:extLst>
            </p:cNvPr>
            <p:cNvGrpSpPr/>
            <p:nvPr/>
          </p:nvGrpSpPr>
          <p:grpSpPr>
            <a:xfrm>
              <a:off x="530900" y="5058886"/>
              <a:ext cx="5383988" cy="891895"/>
              <a:chOff x="1848112" y="1575921"/>
              <a:chExt cx="5383988" cy="891895"/>
            </a:xfrm>
          </p:grpSpPr>
          <p:sp>
            <p:nvSpPr>
              <p:cNvPr id="40" name="TextBox 39">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41" name="TextBox 40">
                <a:extLst>
                  <a:ext uri="{FF2B5EF4-FFF2-40B4-BE49-F238E27FC236}">
                    <a16:creationId xmlns:a16="http://schemas.microsoft.com/office/drawing/2014/main" id="{3DFCC804-6C1D-4C67-B274-1978635DA6F9}"/>
                  </a:ext>
                </a:extLst>
              </p:cNvPr>
              <p:cNvSpPr txBox="1"/>
              <p:nvPr/>
            </p:nvSpPr>
            <p:spPr>
              <a:xfrm>
                <a:off x="2501685" y="161877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Suggestions and Conclusions</a:t>
                </a:r>
                <a:endParaRPr lang="ko-KR" altLang="en-US" b="1" dirty="0">
                  <a:solidFill>
                    <a:schemeClr val="tx1">
                      <a:lumMod val="75000"/>
                      <a:lumOff val="25000"/>
                    </a:schemeClr>
                  </a:solidFill>
                  <a:latin typeface="+mj-lt"/>
                  <a:cs typeface="Arial" pitchFamily="34" charset="0"/>
                </a:endParaRPr>
              </a:p>
            </p:txBody>
          </p:sp>
          <p:sp>
            <p:nvSpPr>
              <p:cNvPr id="42" name="TextBox 41">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12</a:t>
                </a:r>
                <a:endParaRPr lang="ko-KR" altLang="en-US" sz="2800" b="1" dirty="0">
                  <a:solidFill>
                    <a:schemeClr val="tx1">
                      <a:lumMod val="75000"/>
                      <a:lumOff val="25000"/>
                    </a:schemeClr>
                  </a:solidFill>
                  <a:latin typeface="+mj-lt"/>
                  <a:cs typeface="Arial" pitchFamily="34" charset="0"/>
                </a:endParaRPr>
              </a:p>
            </p:txBody>
          </p:sp>
        </p:grpSp>
        <p:sp>
          <p:nvSpPr>
            <p:cNvPr id="39" name="Rectangle 38"/>
            <p:cNvSpPr/>
            <p:nvPr/>
          </p:nvSpPr>
          <p:spPr>
            <a:xfrm>
              <a:off x="1196963" y="5448440"/>
              <a:ext cx="2468598" cy="253916"/>
            </a:xfrm>
            <a:prstGeom prst="rect">
              <a:avLst/>
            </a:prstGeom>
          </p:spPr>
          <p:txBody>
            <a:bodyPr wrap="none">
              <a:spAutoFit/>
            </a:bodyPr>
            <a:lstStyle/>
            <a:p>
              <a:r>
                <a:rPr lang="en-US" sz="1050" dirty="0"/>
                <a:t>Insights  |  Next Step \| Future Scope </a:t>
              </a:r>
            </a:p>
          </p:txBody>
        </p:sp>
      </p:grpSp>
      <p:grpSp>
        <p:nvGrpSpPr>
          <p:cNvPr id="43" name="Group 42"/>
          <p:cNvGrpSpPr/>
          <p:nvPr/>
        </p:nvGrpSpPr>
        <p:grpSpPr>
          <a:xfrm>
            <a:off x="129892" y="3897108"/>
            <a:ext cx="5244336" cy="691368"/>
            <a:chOff x="530900" y="5058886"/>
            <a:chExt cx="5244336" cy="691368"/>
          </a:xfrm>
        </p:grpSpPr>
        <p:grpSp>
          <p:nvGrpSpPr>
            <p:cNvPr id="44" name="Group 43">
              <a:extLst>
                <a:ext uri="{FF2B5EF4-FFF2-40B4-BE49-F238E27FC236}">
                  <a16:creationId xmlns:a16="http://schemas.microsoft.com/office/drawing/2014/main"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682145" cy="253916"/>
            </a:xfrm>
            <a:prstGeom prst="rect">
              <a:avLst/>
            </a:prstGeom>
          </p:spPr>
          <p:txBody>
            <a:bodyPr wrap="none">
              <a:spAutoFit/>
            </a:bodyPr>
            <a:lstStyle/>
            <a:p>
              <a:r>
                <a:rPr lang="en-US" sz="1050" dirty="0"/>
                <a:t>Business Problem |  Analytics Solution </a:t>
              </a:r>
            </a:p>
          </p:txBody>
        </p:sp>
      </p:grpSp>
      <p:grpSp>
        <p:nvGrpSpPr>
          <p:cNvPr id="49" name="Group 48">
            <a:extLst>
              <a:ext uri="{FF2B5EF4-FFF2-40B4-BE49-F238E27FC236}">
                <a16:creationId xmlns:a16="http://schemas.microsoft.com/office/drawing/2014/main" id="{37F06B10-F2B9-45AE-BAEE-3A25BDC40F60}"/>
              </a:ext>
            </a:extLst>
          </p:cNvPr>
          <p:cNvGrpSpPr/>
          <p:nvPr/>
        </p:nvGrpSpPr>
        <p:grpSpPr>
          <a:xfrm>
            <a:off x="3925721" y="3912576"/>
            <a:ext cx="4825987" cy="644520"/>
            <a:chOff x="1848112" y="1575921"/>
            <a:chExt cx="5288345" cy="644520"/>
          </a:xfrm>
        </p:grpSpPr>
        <p:sp>
          <p:nvSpPr>
            <p:cNvPr id="50" name="TextBox 49"/>
            <p:cNvSpPr txBox="1"/>
            <p:nvPr/>
          </p:nvSpPr>
          <p:spPr>
            <a:xfrm>
              <a:off x="2628764" y="1966525"/>
              <a:ext cx="4507693"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Data Collection | Variables  </a:t>
              </a:r>
            </a:p>
          </p:txBody>
        </p:sp>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Understanding </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id="{37F06B10-F2B9-45AE-BAEE-3A25BDC40F60}"/>
              </a:ext>
            </a:extLst>
          </p:cNvPr>
          <p:cNvGrpSpPr/>
          <p:nvPr/>
        </p:nvGrpSpPr>
        <p:grpSpPr>
          <a:xfrm>
            <a:off x="4035939" y="4990383"/>
            <a:ext cx="3647069" cy="661562"/>
            <a:chOff x="1848112" y="1575921"/>
            <a:chExt cx="5307517" cy="661562"/>
          </a:xfrm>
        </p:grpSpPr>
        <p:sp>
          <p:nvSpPr>
            <p:cNvPr id="54" name="TextBox 53"/>
            <p:cNvSpPr txBox="1"/>
            <p:nvPr/>
          </p:nvSpPr>
          <p:spPr>
            <a:xfrm>
              <a:off x="2647937" y="1983567"/>
              <a:ext cx="4507692"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Pre-processing | Process \| Techniques </a:t>
              </a: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Preparation </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grpSp>
        <p:nvGrpSpPr>
          <p:cNvPr id="2" name="Group 1"/>
          <p:cNvGrpSpPr/>
          <p:nvPr/>
        </p:nvGrpSpPr>
        <p:grpSpPr>
          <a:xfrm>
            <a:off x="7800032" y="2497866"/>
            <a:ext cx="3801674" cy="635381"/>
            <a:chOff x="5576007" y="4046503"/>
            <a:chExt cx="5314026" cy="635381"/>
          </a:xfrm>
        </p:grpSpPr>
        <p:grpSp>
          <p:nvGrpSpPr>
            <p:cNvPr id="29" name="Group 28">
              <a:extLst>
                <a:ext uri="{FF2B5EF4-FFF2-40B4-BE49-F238E27FC236}">
                  <a16:creationId xmlns:a16="http://schemas.microsoft.com/office/drawing/2014/main" id="{48C572D2-FF82-4F09-A87C-3D3A60EF1C3D}"/>
                </a:ext>
              </a:extLst>
            </p:cNvPr>
            <p:cNvGrpSpPr/>
            <p:nvPr/>
          </p:nvGrpSpPr>
          <p:grpSpPr>
            <a:xfrm>
              <a:off x="5576007" y="4046503"/>
              <a:ext cx="5314026" cy="635381"/>
              <a:chOff x="1848112" y="1575921"/>
              <a:chExt cx="5314026" cy="635381"/>
            </a:xfrm>
          </p:grpSpPr>
          <p:sp>
            <p:nvSpPr>
              <p:cNvPr id="30" name="TextBox 29">
                <a:extLst>
                  <a:ext uri="{FF2B5EF4-FFF2-40B4-BE49-F238E27FC236}">
                    <a16:creationId xmlns:a16="http://schemas.microsoft.com/office/drawing/2014/main" id="{4C6F8FA6-DB08-4060-9832-77D337D2BF55}"/>
                  </a:ext>
                </a:extLst>
              </p:cNvPr>
              <p:cNvSpPr txBox="1"/>
              <p:nvPr/>
            </p:nvSpPr>
            <p:spPr>
              <a:xfrm>
                <a:off x="2654446" y="1965081"/>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Machine Learning | Model Evaluation |  Insights </a:t>
                </a:r>
              </a:p>
            </p:txBody>
          </p:sp>
          <p:sp>
            <p:nvSpPr>
              <p:cNvPr id="31" name="TextBox 30">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32" name="TextBox 31">
                <a:extLst>
                  <a:ext uri="{FF2B5EF4-FFF2-40B4-BE49-F238E27FC236}">
                    <a16:creationId xmlns:a16="http://schemas.microsoft.com/office/drawing/2014/main" id="{3E6D74D0-F347-4E58-A9D8-7E9536FAAEC3}"/>
                  </a:ext>
                </a:extLst>
              </p:cNvPr>
              <p:cNvSpPr txBox="1"/>
              <p:nvPr/>
            </p:nvSpPr>
            <p:spPr>
              <a:xfrm>
                <a:off x="1848112" y="1575921"/>
                <a:ext cx="958095"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10</a:t>
                </a:r>
                <a:endParaRPr lang="ko-KR" altLang="en-US" sz="2800" b="1" dirty="0">
                  <a:solidFill>
                    <a:schemeClr val="tx1">
                      <a:lumMod val="75000"/>
                      <a:lumOff val="25000"/>
                    </a:schemeClr>
                  </a:solidFill>
                  <a:latin typeface="+mj-lt"/>
                  <a:cs typeface="Arial" pitchFamily="34" charset="0"/>
                </a:endParaRPr>
              </a:p>
            </p:txBody>
          </p:sp>
        </p:grpSp>
        <p:sp>
          <p:nvSpPr>
            <p:cNvPr id="57" name="TextBox 56"/>
            <p:cNvSpPr txBox="1"/>
            <p:nvPr/>
          </p:nvSpPr>
          <p:spPr>
            <a:xfrm>
              <a:off x="6359644" y="4087908"/>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Modeling</a:t>
              </a:r>
              <a:endParaRPr lang="ko-KR" altLang="en-US" b="1" dirty="0">
                <a:solidFill>
                  <a:schemeClr val="tx1">
                    <a:lumMod val="75000"/>
                    <a:lumOff val="25000"/>
                  </a:schemeClr>
                </a:solidFill>
                <a:latin typeface="+mj-lt"/>
                <a:cs typeface="Arial" pitchFamily="34" charset="0"/>
              </a:endParaRPr>
            </a:p>
          </p:txBody>
        </p:sp>
      </p:grpSp>
      <p:grpSp>
        <p:nvGrpSpPr>
          <p:cNvPr id="62" name="Group 61"/>
          <p:cNvGrpSpPr/>
          <p:nvPr/>
        </p:nvGrpSpPr>
        <p:grpSpPr>
          <a:xfrm>
            <a:off x="7809398" y="3442821"/>
            <a:ext cx="4196572" cy="660470"/>
            <a:chOff x="5576007" y="4046503"/>
            <a:chExt cx="5291329" cy="660470"/>
          </a:xfrm>
        </p:grpSpPr>
        <p:grpSp>
          <p:nvGrpSpPr>
            <p:cNvPr id="63" name="Group 62">
              <a:extLst>
                <a:ext uri="{FF2B5EF4-FFF2-40B4-BE49-F238E27FC236}">
                  <a16:creationId xmlns:a16="http://schemas.microsoft.com/office/drawing/2014/main" id="{48C572D2-FF82-4F09-A87C-3D3A60EF1C3D}"/>
                </a:ext>
              </a:extLst>
            </p:cNvPr>
            <p:cNvGrpSpPr/>
            <p:nvPr/>
          </p:nvGrpSpPr>
          <p:grpSpPr>
            <a:xfrm>
              <a:off x="5576007" y="4046503"/>
              <a:ext cx="5291329" cy="660470"/>
              <a:chOff x="1848112" y="1575921"/>
              <a:chExt cx="5291329" cy="660470"/>
            </a:xfrm>
          </p:grpSpPr>
          <p:sp>
            <p:nvSpPr>
              <p:cNvPr id="65" name="TextBox 64">
                <a:extLst>
                  <a:ext uri="{FF2B5EF4-FFF2-40B4-BE49-F238E27FC236}">
                    <a16:creationId xmlns:a16="http://schemas.microsoft.com/office/drawing/2014/main" id="{4C6F8FA6-DB08-4060-9832-77D337D2BF55}"/>
                  </a:ext>
                </a:extLst>
              </p:cNvPr>
              <p:cNvSpPr txBox="1"/>
              <p:nvPr/>
            </p:nvSpPr>
            <p:spPr>
              <a:xfrm>
                <a:off x="2522754" y="1990170"/>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Applications |  Demo </a:t>
                </a:r>
              </a:p>
            </p:txBody>
          </p:sp>
          <p:sp>
            <p:nvSpPr>
              <p:cNvPr id="66" name="TextBox 65">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67" name="TextBox 66">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11</a:t>
                </a:r>
                <a:endParaRPr lang="ko-KR" altLang="en-US" sz="2800" b="1" dirty="0">
                  <a:solidFill>
                    <a:schemeClr val="tx1">
                      <a:lumMod val="75000"/>
                      <a:lumOff val="25000"/>
                    </a:schemeClr>
                  </a:solidFill>
                  <a:latin typeface="+mj-lt"/>
                  <a:cs typeface="Arial" pitchFamily="34" charset="0"/>
                </a:endParaRPr>
              </a:p>
            </p:txBody>
          </p:sp>
        </p:grpSp>
        <p:sp>
          <p:nvSpPr>
            <p:cNvPr id="64" name="TextBox 63"/>
            <p:cNvSpPr txBox="1"/>
            <p:nvPr/>
          </p:nvSpPr>
          <p:spPr>
            <a:xfrm>
              <a:off x="6250649" y="411658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 Deployment</a:t>
              </a:r>
              <a:endParaRPr lang="ko-KR" altLang="en-US" b="1" dirty="0">
                <a:solidFill>
                  <a:schemeClr val="tx1">
                    <a:lumMod val="75000"/>
                    <a:lumOff val="25000"/>
                  </a:schemeClr>
                </a:solidFill>
                <a:latin typeface="+mj-lt"/>
                <a:cs typeface="Arial" pitchFamily="34" charset="0"/>
              </a:endParaRPr>
            </a:p>
          </p:txBody>
        </p:sp>
      </p:grpSp>
      <p:grpSp>
        <p:nvGrpSpPr>
          <p:cNvPr id="68" name="Group 67"/>
          <p:cNvGrpSpPr/>
          <p:nvPr/>
        </p:nvGrpSpPr>
        <p:grpSpPr>
          <a:xfrm>
            <a:off x="7889978" y="5389152"/>
            <a:ext cx="3937507" cy="891173"/>
            <a:chOff x="486960" y="5059608"/>
            <a:chExt cx="5427928" cy="891173"/>
          </a:xfrm>
        </p:grpSpPr>
        <p:grpSp>
          <p:nvGrpSpPr>
            <p:cNvPr id="69" name="Group 68">
              <a:extLst>
                <a:ext uri="{FF2B5EF4-FFF2-40B4-BE49-F238E27FC236}">
                  <a16:creationId xmlns:a16="http://schemas.microsoft.com/office/drawing/2014/main" id="{1DEE4032-D811-4C99-AE03-98362C887B64}"/>
                </a:ext>
              </a:extLst>
            </p:cNvPr>
            <p:cNvGrpSpPr/>
            <p:nvPr/>
          </p:nvGrpSpPr>
          <p:grpSpPr>
            <a:xfrm>
              <a:off x="486960" y="5059608"/>
              <a:ext cx="5427928" cy="891173"/>
              <a:chOff x="1804172" y="1576643"/>
              <a:chExt cx="5427928" cy="891173"/>
            </a:xfrm>
          </p:grpSpPr>
          <p:sp>
            <p:nvSpPr>
              <p:cNvPr id="71" name="TextBox 70">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72" name="TextBox 71">
                <a:extLst>
                  <a:ext uri="{FF2B5EF4-FFF2-40B4-BE49-F238E27FC236}">
                    <a16:creationId xmlns:a16="http://schemas.microsoft.com/office/drawing/2014/main" id="{3DFCC804-6C1D-4C67-B274-1978635DA6F9}"/>
                  </a:ext>
                </a:extLst>
              </p:cNvPr>
              <p:cNvSpPr txBox="1"/>
              <p:nvPr/>
            </p:nvSpPr>
            <p:spPr>
              <a:xfrm>
                <a:off x="2516908" y="161928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Annexure </a:t>
                </a:r>
                <a:endParaRPr lang="ko-KR" altLang="en-US" b="1" dirty="0">
                  <a:solidFill>
                    <a:schemeClr val="tx1">
                      <a:lumMod val="75000"/>
                      <a:lumOff val="25000"/>
                    </a:schemeClr>
                  </a:solidFill>
                  <a:latin typeface="+mj-lt"/>
                  <a:cs typeface="Arial" pitchFamily="34" charset="0"/>
                </a:endParaRPr>
              </a:p>
            </p:txBody>
          </p:sp>
          <p:sp>
            <p:nvSpPr>
              <p:cNvPr id="73" name="TextBox 72">
                <a:extLst>
                  <a:ext uri="{FF2B5EF4-FFF2-40B4-BE49-F238E27FC236}">
                    <a16:creationId xmlns:a16="http://schemas.microsoft.com/office/drawing/2014/main" id="{7B7AC64B-48B2-4F4F-A626-7901145018C6}"/>
                  </a:ext>
                </a:extLst>
              </p:cNvPr>
              <p:cNvSpPr txBox="1"/>
              <p:nvPr/>
            </p:nvSpPr>
            <p:spPr>
              <a:xfrm>
                <a:off x="1804172" y="157664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13</a:t>
                </a:r>
                <a:endParaRPr lang="ko-KR" altLang="en-US" sz="2800" b="1" dirty="0">
                  <a:solidFill>
                    <a:schemeClr val="tx1">
                      <a:lumMod val="75000"/>
                      <a:lumOff val="25000"/>
                    </a:schemeClr>
                  </a:solidFill>
                  <a:latin typeface="+mj-lt"/>
                  <a:cs typeface="Arial" pitchFamily="34" charset="0"/>
                </a:endParaRPr>
              </a:p>
            </p:txBody>
          </p:sp>
        </p:grpSp>
        <p:sp>
          <p:nvSpPr>
            <p:cNvPr id="70" name="Rectangle 69"/>
            <p:cNvSpPr/>
            <p:nvPr/>
          </p:nvSpPr>
          <p:spPr>
            <a:xfrm>
              <a:off x="1158630" y="5459387"/>
              <a:ext cx="4101776" cy="253916"/>
            </a:xfrm>
            <a:prstGeom prst="rect">
              <a:avLst/>
            </a:prstGeom>
          </p:spPr>
          <p:txBody>
            <a:bodyPr wrap="none">
              <a:spAutoFit/>
            </a:bodyPr>
            <a:lstStyle/>
            <a:p>
              <a:r>
                <a:rPr lang="en-US" sz="1050" dirty="0"/>
                <a:t>References | Publications | Plagiarism Score</a:t>
              </a:r>
            </a:p>
          </p:txBody>
        </p:sp>
      </p:grpSp>
    </p:spTree>
    <p:extLst>
      <p:ext uri="{BB962C8B-B14F-4D97-AF65-F5344CB8AC3E}">
        <p14:creationId xmlns:p14="http://schemas.microsoft.com/office/powerpoint/2010/main" val="3248360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9126DCF5-A28A-4B40-8344-45911F6FA43A}"/>
              </a:ext>
            </a:extLst>
          </p:cNvPr>
          <p:cNvSpPr txBox="1"/>
          <p:nvPr/>
        </p:nvSpPr>
        <p:spPr>
          <a:xfrm>
            <a:off x="5167273" y="2648119"/>
            <a:ext cx="659427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MAPE=&gt;Using PCA with LSTM and Regression Model using Auto Keras. </a:t>
            </a:r>
          </a:p>
        </p:txBody>
      </p:sp>
      <p:pic>
        <p:nvPicPr>
          <p:cNvPr id="6" name="Picture 5">
            <a:extLst>
              <a:ext uri="{FF2B5EF4-FFF2-40B4-BE49-F238E27FC236}">
                <a16:creationId xmlns:a16="http://schemas.microsoft.com/office/drawing/2014/main" id="{E25C3628-B392-4E1C-B68B-AE3B1801675F}"/>
              </a:ext>
            </a:extLst>
          </p:cNvPr>
          <p:cNvPicPr>
            <a:picLocks noChangeAspect="1"/>
          </p:cNvPicPr>
          <p:nvPr/>
        </p:nvPicPr>
        <p:blipFill>
          <a:blip r:embed="rId2"/>
          <a:stretch>
            <a:fillRect/>
          </a:stretch>
        </p:blipFill>
        <p:spPr>
          <a:xfrm>
            <a:off x="372762" y="1742661"/>
            <a:ext cx="4269467" cy="2749826"/>
          </a:xfrm>
          <a:prstGeom prst="rect">
            <a:avLst/>
          </a:prstGeom>
        </p:spPr>
      </p:pic>
    </p:spTree>
    <p:extLst>
      <p:ext uri="{BB962C8B-B14F-4D97-AF65-F5344CB8AC3E}">
        <p14:creationId xmlns:p14="http://schemas.microsoft.com/office/powerpoint/2010/main" val="2791807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pic>
        <p:nvPicPr>
          <p:cNvPr id="7" name="Picture 6">
            <a:extLst>
              <a:ext uri="{FF2B5EF4-FFF2-40B4-BE49-F238E27FC236}">
                <a16:creationId xmlns:a16="http://schemas.microsoft.com/office/drawing/2014/main" id="{17EFD297-504F-4462-84D4-94C49F1892A9}"/>
              </a:ext>
            </a:extLst>
          </p:cNvPr>
          <p:cNvPicPr>
            <a:picLocks noChangeAspect="1"/>
          </p:cNvPicPr>
          <p:nvPr/>
        </p:nvPicPr>
        <p:blipFill>
          <a:blip r:embed="rId3"/>
          <a:stretch>
            <a:fillRect/>
          </a:stretch>
        </p:blipFill>
        <p:spPr>
          <a:xfrm>
            <a:off x="1082175" y="4113872"/>
            <a:ext cx="3563965" cy="2166608"/>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spTree>
    <p:extLst>
      <p:ext uri="{BB962C8B-B14F-4D97-AF65-F5344CB8AC3E}">
        <p14:creationId xmlns:p14="http://schemas.microsoft.com/office/powerpoint/2010/main" val="343696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pic>
        <p:nvPicPr>
          <p:cNvPr id="5" name="Picture 4">
            <a:extLst>
              <a:ext uri="{FF2B5EF4-FFF2-40B4-BE49-F238E27FC236}">
                <a16:creationId xmlns:a16="http://schemas.microsoft.com/office/drawing/2014/main" id="{974E0866-0A57-46D4-931B-7597C1610B1F}"/>
              </a:ext>
            </a:extLst>
          </p:cNvPr>
          <p:cNvPicPr>
            <a:picLocks noChangeAspect="1"/>
          </p:cNvPicPr>
          <p:nvPr/>
        </p:nvPicPr>
        <p:blipFill>
          <a:blip r:embed="rId2"/>
          <a:stretch>
            <a:fillRect/>
          </a:stretch>
        </p:blipFill>
        <p:spPr>
          <a:xfrm>
            <a:off x="468902" y="1457669"/>
            <a:ext cx="4598259" cy="4778347"/>
          </a:xfrm>
          <a:prstGeom prst="rect">
            <a:avLst/>
          </a:prstGeom>
        </p:spPr>
      </p:pic>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2308324"/>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85-90%Accuracy </a:t>
            </a:r>
            <a:r>
              <a:rPr lang="en-US" dirty="0">
                <a:latin typeface="Times New Roman" panose="02020603050405020304" pitchFamily="18" charset="0"/>
                <a:cs typeface="Times New Roman" panose="02020603050405020304" pitchFamily="18" charset="0"/>
              </a:rPr>
              <a:t>in predicting direction of close price given by </a:t>
            </a:r>
            <a:r>
              <a:rPr lang="en-US" b="1" dirty="0">
                <a:latin typeface="Times New Roman" panose="02020603050405020304" pitchFamily="18" charset="0"/>
                <a:cs typeface="Times New Roman" panose="02020603050405020304" pitchFamily="18" charset="0"/>
              </a:rPr>
              <a:t>Logistic Regression Classification Model and Auto Keras classification. </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77.7%.Accuracy=&gt;SMA-7 Hypothesis testing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3003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4423718" y="1321531"/>
            <a:ext cx="0" cy="5050624"/>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062F7591-5A0A-4A55-9131-9AEB09BA55D3}"/>
              </a:ext>
            </a:extLst>
          </p:cNvPr>
          <p:cNvSpPr txBox="1"/>
          <p:nvPr/>
        </p:nvSpPr>
        <p:spPr>
          <a:xfrm>
            <a:off x="4586731" y="2414813"/>
            <a:ext cx="7049405" cy="1754326"/>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Modelling Techniques with MAE&lt;=5 and MAPE&lt;=0.33 were:</a:t>
            </a:r>
          </a:p>
          <a:p>
            <a:r>
              <a:rPr lang="en-US" dirty="0">
                <a:latin typeface="Times New Roman" panose="02020603050405020304" pitchFamily="18" charset="0"/>
                <a:cs typeface="Times New Roman" panose="02020603050405020304" pitchFamily="18" charset="0"/>
              </a:rPr>
              <a:t>OLS-Linear Regression Model, Random Forest Regression Model, Using PCA with LSTM, and Regression Model using AutoKeras.</a:t>
            </a:r>
          </a:p>
        </p:txBody>
      </p:sp>
      <p:pic>
        <p:nvPicPr>
          <p:cNvPr id="5" name="Picture 4">
            <a:extLst>
              <a:ext uri="{FF2B5EF4-FFF2-40B4-BE49-F238E27FC236}">
                <a16:creationId xmlns:a16="http://schemas.microsoft.com/office/drawing/2014/main" id="{EE321138-A2F6-4264-89BA-B82AABC3E9AB}"/>
              </a:ext>
            </a:extLst>
          </p:cNvPr>
          <p:cNvPicPr>
            <a:picLocks noChangeAspect="1"/>
          </p:cNvPicPr>
          <p:nvPr/>
        </p:nvPicPr>
        <p:blipFill>
          <a:blip r:embed="rId2"/>
          <a:stretch>
            <a:fillRect/>
          </a:stretch>
        </p:blipFill>
        <p:spPr>
          <a:xfrm>
            <a:off x="668613" y="1570368"/>
            <a:ext cx="3248025" cy="4552950"/>
          </a:xfrm>
          <a:prstGeom prst="rect">
            <a:avLst/>
          </a:prstGeom>
        </p:spPr>
      </p:pic>
    </p:spTree>
    <p:extLst>
      <p:ext uri="{BB962C8B-B14F-4D97-AF65-F5344CB8AC3E}">
        <p14:creationId xmlns:p14="http://schemas.microsoft.com/office/powerpoint/2010/main" val="2047571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839114"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832028" y="1296201"/>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933429" y="1296201"/>
            <a:ext cx="7835237" cy="5861797"/>
          </a:xfrm>
          <a:prstGeom prst="rect">
            <a:avLst/>
          </a:prstGeom>
          <a:solidFill>
            <a:schemeClr val="accent1">
              <a:lumMod val="40000"/>
              <a:lumOff val="60000"/>
            </a:schemeClr>
          </a:solidFill>
        </p:spPr>
        <p:txBody>
          <a:bodyPr wrap="square">
            <a:spAutoFit/>
          </a:bodyPr>
          <a:lstStyle/>
          <a:p>
            <a:pPr algn="just">
              <a:lnSpc>
                <a:spcPct val="150000"/>
              </a:lnSpc>
              <a:defRPr/>
            </a:pPr>
            <a:r>
              <a:rPr lang="en-IN" sz="1800" dirty="0">
                <a:effectLst/>
                <a:latin typeface="Times New Roman" panose="02020603050405020304" pitchFamily="18" charset="0"/>
                <a:ea typeface="Times New Roman" panose="02020603050405020304" pitchFamily="18" charset="0"/>
              </a:rPr>
              <a:t>What works in the Indian stock market must be proven with evidence. </a:t>
            </a:r>
          </a:p>
          <a:p>
            <a:pPr algn="just">
              <a:lnSpc>
                <a:spcPct val="150000"/>
              </a:lnSpc>
              <a:defRPr/>
            </a:pPr>
            <a:endParaRPr lang="en-IN" sz="1800" dirty="0">
              <a:effectLst/>
              <a:latin typeface="Times New Roman" panose="02020603050405020304" pitchFamily="18" charset="0"/>
              <a:ea typeface="Times New Roman" panose="02020603050405020304" pitchFamily="18" charset="0"/>
            </a:endParaRPr>
          </a:p>
          <a:p>
            <a:pPr algn="just">
              <a:lnSpc>
                <a:spcPct val="150000"/>
              </a:lnSpc>
              <a:defRPr/>
            </a:pPr>
            <a:r>
              <a:rPr lang="en-IN" sz="1800" dirty="0">
                <a:effectLst/>
                <a:latin typeface="Times New Roman" panose="02020603050405020304" pitchFamily="18" charset="0"/>
                <a:ea typeface="Times New Roman" panose="02020603050405020304" pitchFamily="18" charset="0"/>
              </a:rPr>
              <a:t>Any stock on the stock market can utilize the same procedure as defined in this project to forecast buy or sell choices, which is helpful.</a:t>
            </a:r>
          </a:p>
          <a:p>
            <a:pPr algn="just">
              <a:lnSpc>
                <a:spcPct val="150000"/>
              </a:lnSpc>
              <a:defRPr/>
            </a:pPr>
            <a:endParaRPr lang="en-US" sz="1800" dirty="0">
              <a:effectLst/>
              <a:latin typeface="Times New Roman" panose="02020603050405020304" pitchFamily="18" charset="0"/>
              <a:ea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It is assumed that returns are more or less constant over time. However, Returns are highly dependent on time. In future projects, it can be shown how to define Bullish and Bearish regimes using modern machine learning techniques.</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n-cs"/>
              </a:rPr>
              <a:t>Sentiment Analysis Approach may also be explored  using Text Analytics for predicting stock market returns.</a:t>
            </a: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3521605"/>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Aaron Patrick. (2020). </a:t>
            </a:r>
            <a:r>
              <a:rPr lang="en-IN" sz="1200" i="1" dirty="0">
                <a:effectLst/>
                <a:latin typeface="Times New Roman" panose="02020603050405020304" pitchFamily="18" charset="0"/>
                <a:ea typeface="Times New Roman" panose="02020603050405020304" pitchFamily="18" charset="0"/>
              </a:rPr>
              <a:t>HDFC Bank Fundamental Analysis and Future Outlook</a:t>
            </a:r>
            <a:r>
              <a:rPr lang="en-IN" sz="1200" dirty="0">
                <a:effectLst/>
                <a:latin typeface="Times New Roman" panose="02020603050405020304" pitchFamily="18" charset="0"/>
                <a:ea typeface="Times New Roman" panose="02020603050405020304" pitchFamily="18" charset="0"/>
              </a:rPr>
              <a:t>. https://billiondollarvaluation.com/hdfc-bank-fundamental-analysis-and-future-outlook/</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Alhomadi, A. (2021). Forecasting stock market prices : A machine learning approach. </a:t>
            </a:r>
            <a:r>
              <a:rPr lang="en-IN" sz="1200" i="1" dirty="0">
                <a:effectLst/>
                <a:latin typeface="Times New Roman" panose="02020603050405020304" pitchFamily="18" charset="0"/>
                <a:ea typeface="Times New Roman" panose="02020603050405020304" pitchFamily="18" charset="0"/>
              </a:rPr>
              <a:t>Digital Commons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11</a:t>
            </a:r>
            <a:r>
              <a:rPr lang="en-IN" sz="1200" dirty="0">
                <a:effectLst/>
                <a:latin typeface="Times New Roman" panose="02020603050405020304" pitchFamily="18" charset="0"/>
                <a:ea typeface="Times New Roman" panose="02020603050405020304" pitchFamily="18" charset="0"/>
              </a:rPr>
              <a:t>(2), 16–36.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Biswas, M., Nova, A. J., Mahbub, M. K., Chaki, S., Ahmed, S., &amp; Islam, M. A. (2021). Stock Market Prediction: A Survey and Evaluation. </a:t>
            </a:r>
            <a:r>
              <a:rPr lang="en-IN" sz="1200" i="1" dirty="0">
                <a:effectLst/>
                <a:latin typeface="Times New Roman" panose="02020603050405020304" pitchFamily="18" charset="0"/>
                <a:ea typeface="Times New Roman" panose="02020603050405020304" pitchFamily="18" charset="0"/>
              </a:rPr>
              <a:t>2021 International Conference on Science and Contemporary Technologies, ICSCT 2021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December</a:t>
            </a:r>
            <a:r>
              <a:rPr lang="en-IN" sz="1200" dirty="0">
                <a:effectLst/>
                <a:latin typeface="Times New Roman" panose="02020603050405020304" pitchFamily="18" charset="0"/>
                <a:ea typeface="Times New Roman" panose="02020603050405020304" pitchFamily="18" charset="0"/>
              </a:rPr>
              <a:t>. https://doi.org/10.1109/ICSCT53883.2021.9642681</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Cornellius Yudha Wijaya. (2021). </a:t>
            </a:r>
            <a:r>
              <a:rPr lang="en-IN" sz="1200" i="1" dirty="0">
                <a:effectLst/>
                <a:latin typeface="Times New Roman" panose="02020603050405020304" pitchFamily="18" charset="0"/>
                <a:ea typeface="Times New Roman" panose="02020603050405020304" pitchFamily="18" charset="0"/>
              </a:rPr>
              <a:t>CRISP-DM Methodology For Your First Data Science Project</a:t>
            </a:r>
            <a:r>
              <a:rPr lang="en-IN" sz="1200" dirty="0">
                <a:effectLst/>
                <a:latin typeface="Times New Roman" panose="02020603050405020304" pitchFamily="18" charset="0"/>
                <a:ea typeface="Times New Roman" panose="02020603050405020304" pitchFamily="18" charset="0"/>
              </a:rPr>
              <a:t>. https://towardsdatascience.com/crisp-dm-methodology-for-your-first-data-science-project-769f35e0346c</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Huang, Y., Capretz, L. F., &amp; Ho, D. (2021). Machine Learning for Stock Prediction Based on Fundamental Analysis. </a:t>
            </a:r>
            <a:r>
              <a:rPr lang="en-IN" sz="1200" i="1" dirty="0">
                <a:effectLst/>
                <a:latin typeface="Times New Roman" panose="02020603050405020304" pitchFamily="18" charset="0"/>
                <a:ea typeface="Times New Roman" panose="02020603050405020304" pitchFamily="18" charset="0"/>
              </a:rPr>
              <a:t>2021 IEEE Symposium Series on Computational Intelligence, SSCI 2021 - Proceedings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5</a:t>
            </a:r>
            <a:r>
              <a:rPr lang="en-IN" sz="1200" dirty="0">
                <a:effectLst/>
                <a:latin typeface="Times New Roman" panose="02020603050405020304" pitchFamily="18" charset="0"/>
                <a:ea typeface="Times New Roman" panose="02020603050405020304" pitchFamily="18" charset="0"/>
              </a:rPr>
              <a:t>. https://doi.org/10.1109/SSCI50451.2021.9660134</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Jierula, A., Wang, S., &amp; Oh, T. (2021). </a:t>
            </a:r>
            <a:r>
              <a:rPr lang="en-IN" sz="1200" i="1" dirty="0">
                <a:effectLst/>
                <a:latin typeface="Times New Roman" panose="02020603050405020304" pitchFamily="18" charset="0"/>
                <a:ea typeface="Times New Roman" panose="02020603050405020304" pitchFamily="18" charset="0"/>
              </a:rPr>
              <a:t>applied sciences Study on Accuracy Metrics for Evaluating the Predictions of Damage Locations in Deep Piles Using Artificial Neural Networks with Acoustic </a:t>
            </a:r>
            <a:r>
              <a:rPr lang="en-IN" i="1" dirty="0">
                <a:effectLst/>
                <a:latin typeface="Times New Roman" panose="02020603050405020304" pitchFamily="18" charset="0"/>
                <a:ea typeface="Times New Roman" panose="02020603050405020304" pitchFamily="18" charset="0"/>
              </a:rPr>
              <a:t>Emission</a:t>
            </a:r>
            <a:r>
              <a:rPr lang="en-IN" sz="1200" i="1" dirty="0">
                <a:effectLst/>
                <a:latin typeface="Times New Roman" panose="02020603050405020304" pitchFamily="18" charset="0"/>
                <a:ea typeface="Times New Roman" panose="02020603050405020304" pitchFamily="18" charset="0"/>
              </a:rPr>
              <a:t> Data</a:t>
            </a:r>
            <a:r>
              <a:rPr lang="en-IN" sz="1200" dirty="0">
                <a:effectLst/>
                <a:latin typeface="Times New Roman" panose="02020603050405020304" pitchFamily="18"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López del Val, J. A., &amp; Alonso Pérez de Agreda, J. P. (1993). Principal components analysis. </a:t>
            </a:r>
            <a:r>
              <a:rPr lang="en-IN" sz="1200" i="1" dirty="0">
                <a:effectLst/>
                <a:latin typeface="Times New Roman" panose="02020603050405020304" pitchFamily="18" charset="0"/>
                <a:ea typeface="Times New Roman" panose="02020603050405020304" pitchFamily="18" charset="0"/>
              </a:rPr>
              <a:t>Atencion Primaria / Sociedad Española de Medicina de Familia y Comunitaria</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12</a:t>
            </a:r>
            <a:r>
              <a:rPr lang="en-IN" sz="1200" dirty="0">
                <a:effectLst/>
                <a:latin typeface="Times New Roman" panose="02020603050405020304" pitchFamily="18" charset="0"/>
                <a:ea typeface="Times New Roman" panose="02020603050405020304" pitchFamily="18" charset="0"/>
              </a:rPr>
              <a:t>(6), 333–338. https://doi.org/10.5455/ijlr.20170415115235</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2967607"/>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moneycontrol. (n.d.). </a:t>
            </a:r>
            <a:r>
              <a:rPr lang="en-IN" sz="1200" i="1" dirty="0">
                <a:effectLst/>
                <a:latin typeface="Times New Roman" panose="02020603050405020304" pitchFamily="18" charset="0"/>
                <a:ea typeface="Times New Roman" panose="02020603050405020304" pitchFamily="18" charset="0"/>
              </a:rPr>
              <a:t>HDFC Bank Ltd.TECHNICALS</a:t>
            </a:r>
            <a:r>
              <a:rPr lang="en-IN" sz="1200" dirty="0">
                <a:effectLst/>
                <a:latin typeface="Times New Roman" panose="02020603050405020304" pitchFamily="18" charset="0"/>
                <a:ea typeface="Times New Roman" panose="02020603050405020304" pitchFamily="18" charset="0"/>
              </a:rPr>
              <a:t>. https://www.moneycontrol.com/technical-analysis/hdfcbank/HDF01/weekly</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Rouf, N., Malik, M. B., Arif, T., Sharma, S., Singh, S., Aich, S., &amp; Kim, H. C. (2021). Stock market prediction using machine learning techniques: A decade survey on methodologies, recent developments, and future directions. </a:t>
            </a:r>
            <a:r>
              <a:rPr lang="en-IN" sz="1200" i="1" dirty="0">
                <a:effectLst/>
                <a:latin typeface="Times New Roman" panose="02020603050405020304" pitchFamily="18" charset="0"/>
                <a:ea typeface="Times New Roman" panose="02020603050405020304" pitchFamily="18" charset="0"/>
              </a:rPr>
              <a:t>Electronics (Switzerland)</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10</a:t>
            </a:r>
            <a:r>
              <a:rPr lang="en-IN" sz="1200" dirty="0">
                <a:effectLst/>
                <a:latin typeface="Times New Roman" panose="02020603050405020304" pitchFamily="18" charset="0"/>
                <a:ea typeface="Times New Roman" panose="02020603050405020304" pitchFamily="18" charset="0"/>
              </a:rPr>
              <a:t>(21). https://doi.org/10.3390/electronics10212717</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Series, I. (2021). Machine Learning Algorithms and Applications. In </a:t>
            </a:r>
            <a:r>
              <a:rPr lang="en-IN" sz="1200" i="1" dirty="0">
                <a:effectLst/>
                <a:latin typeface="Times New Roman" panose="02020603050405020304" pitchFamily="18" charset="0"/>
                <a:ea typeface="Times New Roman" panose="02020603050405020304" pitchFamily="18" charset="0"/>
              </a:rPr>
              <a:t>Machine Learning Algorithms and Applications</a:t>
            </a:r>
            <a:r>
              <a:rPr lang="en-IN" sz="1200" dirty="0">
                <a:effectLst/>
                <a:latin typeface="Times New Roman" panose="02020603050405020304" pitchFamily="18" charset="0"/>
                <a:ea typeface="Times New Roman" panose="02020603050405020304" pitchFamily="18" charset="0"/>
              </a:rPr>
              <a:t> (Vol. 7). https://doi.org/10.1002/9781119769262</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Shah, D., Isah, H., &amp; Zulkernine, F. (2019). Stock market analysis: A review and taxonomy of prediction techniques. </a:t>
            </a:r>
            <a:r>
              <a:rPr lang="en-IN" sz="1200" i="1" dirty="0">
                <a:effectLst/>
                <a:latin typeface="Times New Roman" panose="02020603050405020304" pitchFamily="18" charset="0"/>
                <a:ea typeface="Times New Roman" panose="02020603050405020304" pitchFamily="18" charset="0"/>
              </a:rPr>
              <a:t>International Journal of Financial Studies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7</a:t>
            </a:r>
            <a:r>
              <a:rPr lang="en-IN" sz="1200" dirty="0">
                <a:effectLst/>
                <a:latin typeface="Times New Roman" panose="02020603050405020304" pitchFamily="18" charset="0"/>
                <a:ea typeface="Times New Roman" panose="02020603050405020304" pitchFamily="18" charset="0"/>
              </a:rPr>
              <a:t>(3). https://doi.org/10.3390/ijfs7020026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Sonkiya, P., Bajpai, V., &amp; Bansal, A. (2021). </a:t>
            </a:r>
            <a:r>
              <a:rPr lang="en-IN" sz="1200" i="1" dirty="0">
                <a:effectLst/>
                <a:latin typeface="Times New Roman" panose="02020603050405020304" pitchFamily="18" charset="0"/>
                <a:ea typeface="Times New Roman" panose="02020603050405020304" pitchFamily="18" charset="0"/>
              </a:rPr>
              <a:t>Stock price prediction using BERT and GAN</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6</a:t>
            </a:r>
            <a:r>
              <a:rPr lang="en-IN" sz="1200" dirty="0">
                <a:effectLst/>
                <a:latin typeface="Times New Roman" panose="02020603050405020304" pitchFamily="18" charset="0"/>
                <a:ea typeface="Times New Roman" panose="02020603050405020304" pitchFamily="18" charset="0"/>
              </a:rPr>
              <a:t>. http://arxiv.org/abs/2107.09055</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Vreeken, J., &amp; </a:t>
            </a:r>
            <a:r>
              <a:rPr lang="en-IN" dirty="0">
                <a:effectLst/>
                <a:latin typeface="Times New Roman" panose="02020603050405020304" pitchFamily="18" charset="0"/>
                <a:ea typeface="Times New Roman" panose="02020603050405020304" pitchFamily="18" charset="0"/>
              </a:rPr>
              <a:t>Yamanishi</a:t>
            </a:r>
            <a:r>
              <a:rPr lang="en-IN" sz="1200" dirty="0">
                <a:effectLst/>
                <a:latin typeface="Times New Roman" panose="02020603050405020304" pitchFamily="18" charset="0"/>
                <a:ea typeface="Times New Roman" panose="02020603050405020304" pitchFamily="18" charset="0"/>
              </a:rPr>
              <a:t>, K. (2019). </a:t>
            </a:r>
            <a:r>
              <a:rPr lang="en-IN" sz="1200" i="1" dirty="0">
                <a:effectLst/>
                <a:latin typeface="Times New Roman" panose="02020603050405020304" pitchFamily="18" charset="0"/>
                <a:ea typeface="Times New Roman" panose="02020603050405020304" pitchFamily="18" charset="0"/>
              </a:rPr>
              <a:t>Proceedings of the 25th {ACM} {SIGKDD} International Conference on Knowledge Discovery &amp; Data Mining, {KDD} 2019, Anchorage, AK, USA, August 4-8, 2019</a:t>
            </a:r>
            <a:r>
              <a:rPr lang="en-IN" sz="1200" dirty="0">
                <a:effectLst/>
                <a:latin typeface="Times New Roman" panose="02020603050405020304" pitchFamily="18" charset="0"/>
                <a:ea typeface="Times New Roman" panose="02020603050405020304" pitchFamily="18" charset="0"/>
              </a:rPr>
              <a:t>. 1946–1956. https://doi.org/10.1145/3292500</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Сороко, Н. В. (2017). </a:t>
            </a:r>
            <a:r>
              <a:rPr lang="en-IN" sz="1200" i="1" dirty="0">
                <a:effectLst/>
                <a:latin typeface="Times New Roman" panose="02020603050405020304" pitchFamily="18" charset="0"/>
                <a:ea typeface="Times New Roman" panose="02020603050405020304" pitchFamily="18" charset="0"/>
              </a:rPr>
              <a:t>Масові Відкриті Європейські Он-Лайн Курси Для Вчителів (2017 Р.). Інформаційний Бюлетень№ 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801</a:t>
            </a:r>
            <a:r>
              <a:rPr lang="en-IN" sz="1200" dirty="0">
                <a:effectLst/>
                <a:latin typeface="Times New Roman" panose="02020603050405020304" pitchFamily="18" charset="0"/>
                <a:ea typeface="Times New Roman" panose="02020603050405020304" pitchFamily="18" charset="0"/>
              </a:rPr>
              <a:t>, 1–23.</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26886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518984" y="1618736"/>
            <a:ext cx="11249683" cy="3246530"/>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The implementation for the capstone project can be accessed at the link below:</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just">
              <a:lnSpc>
                <a:spcPct val="150000"/>
              </a:lnSpc>
              <a:spcBef>
                <a:spcPts val="0"/>
              </a:spcBef>
              <a:spcAft>
                <a:spcPts val="0"/>
              </a:spcAft>
            </a:pPr>
            <a:r>
              <a:rPr lang="en-IN" sz="28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rPr>
              <a:t>https://github.com/Embedded-org/ACCOMPLISHMENTS/tree/master/RACE_CAPSTONE_PROJECT1</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47891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3536468403"/>
              </p:ext>
            </p:extLst>
          </p:nvPr>
        </p:nvGraphicFramePr>
        <p:xfrm>
          <a:off x="357440" y="1378226"/>
          <a:ext cx="11477119" cy="5081232"/>
        </p:xfrm>
        <a:graphic>
          <a:graphicData uri="http://schemas.openxmlformats.org/drawingml/2006/table">
            <a:tbl>
              <a:tblPr firstRow="1" bandRow="1">
                <a:tableStyleId>{5C22544A-7EE6-4342-B048-85BDC9FD1C3A}</a:tableStyleId>
              </a:tblPr>
              <a:tblGrid>
                <a:gridCol w="5058954">
                  <a:extLst>
                    <a:ext uri="{9D8B030D-6E8A-4147-A177-3AD203B41FA5}">
                      <a16:colId xmlns:a16="http://schemas.microsoft.com/office/drawing/2014/main" val="1369673058"/>
                    </a:ext>
                  </a:extLst>
                </a:gridCol>
                <a:gridCol w="1615968">
                  <a:extLst>
                    <a:ext uri="{9D8B030D-6E8A-4147-A177-3AD203B41FA5}">
                      <a16:colId xmlns:a16="http://schemas.microsoft.com/office/drawing/2014/main" val="1958250733"/>
                    </a:ext>
                  </a:extLst>
                </a:gridCol>
                <a:gridCol w="1474358">
                  <a:extLst>
                    <a:ext uri="{9D8B030D-6E8A-4147-A177-3AD203B41FA5}">
                      <a16:colId xmlns:a16="http://schemas.microsoft.com/office/drawing/2014/main" val="1860136396"/>
                    </a:ext>
                  </a:extLst>
                </a:gridCol>
                <a:gridCol w="1531652">
                  <a:extLst>
                    <a:ext uri="{9D8B030D-6E8A-4147-A177-3AD203B41FA5}">
                      <a16:colId xmlns:a16="http://schemas.microsoft.com/office/drawing/2014/main" val="954020900"/>
                    </a:ext>
                  </a:extLst>
                </a:gridCol>
                <a:gridCol w="1796187">
                  <a:extLst>
                    <a:ext uri="{9D8B030D-6E8A-4147-A177-3AD203B41FA5}">
                      <a16:colId xmlns:a16="http://schemas.microsoft.com/office/drawing/2014/main" val="337298450"/>
                    </a:ext>
                  </a:extLst>
                </a:gridCol>
              </a:tblGrid>
              <a:tr h="831990">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206059">
                <a:tc>
                  <a:txBody>
                    <a:bodyPr/>
                    <a:lstStyle/>
                    <a:p>
                      <a:r>
                        <a:rPr lang="en-US" dirty="0">
                          <a:effectLst/>
                        </a:rPr>
                        <a:t>Forecasting stock market prices : A machine learning approach</a:t>
                      </a:r>
                      <a:endParaRPr lang="en-US" dirty="0"/>
                    </a:p>
                  </a:txBody>
                  <a:tcPr/>
                </a:tc>
                <a:tc>
                  <a:txBody>
                    <a:bodyPr/>
                    <a:lstStyle/>
                    <a:p>
                      <a:r>
                        <a:rPr lang="en-US" dirty="0"/>
                        <a:t>Alhomadi, Abraham</a:t>
                      </a:r>
                    </a:p>
                  </a:txBody>
                  <a:tcPr/>
                </a:tc>
                <a:tc>
                  <a:txBody>
                    <a:bodyPr/>
                    <a:lstStyle/>
                    <a:p>
                      <a:r>
                        <a:rPr lang="en-US" dirty="0">
                          <a:effectLst/>
                        </a:rPr>
                        <a:t>Digital Commons</a:t>
                      </a:r>
                      <a:endParaRPr lang="en-US" dirty="0"/>
                    </a:p>
                  </a:txBody>
                  <a:tcPr/>
                </a:tc>
                <a:tc>
                  <a:txBody>
                    <a:bodyPr/>
                    <a:lstStyle/>
                    <a:p>
                      <a:r>
                        <a:rPr lang="en-US" dirty="0"/>
                        <a:t>predict  SM Ret using ML</a:t>
                      </a:r>
                    </a:p>
                  </a:txBody>
                  <a:tcPr/>
                </a:tc>
                <a:tc>
                  <a:txBody>
                    <a:bodyPr/>
                    <a:lstStyle/>
                    <a:p>
                      <a:r>
                        <a:rPr lang="en-US" dirty="0"/>
                        <a:t>ML failed to predict returns with high accuracy.</a:t>
                      </a:r>
                    </a:p>
                  </a:txBody>
                  <a:tcPr/>
                </a:tc>
                <a:extLst>
                  <a:ext uri="{0D108BD9-81ED-4DB2-BD59-A6C34878D82A}">
                    <a16:rowId xmlns:a16="http://schemas.microsoft.com/office/drawing/2014/main" val="2304257186"/>
                  </a:ext>
                </a:extLst>
              </a:tr>
              <a:tr h="1484381">
                <a:tc>
                  <a:txBody>
                    <a:bodyPr/>
                    <a:lstStyle/>
                    <a:p>
                      <a:r>
                        <a:rPr lang="en-US" dirty="0">
                          <a:effectLst/>
                        </a:rPr>
                        <a:t>Stock market analysis: A review and taxonomy of prediction techniques</a:t>
                      </a:r>
                      <a:endParaRPr lang="en-US" dirty="0"/>
                    </a:p>
                  </a:txBody>
                  <a:tcPr/>
                </a:tc>
                <a:tc>
                  <a:txBody>
                    <a:bodyPr/>
                    <a:lstStyle/>
                    <a:p>
                      <a:r>
                        <a:rPr lang="en-US" dirty="0">
                          <a:effectLst/>
                        </a:rPr>
                        <a:t>Shah, Dev</a:t>
                      </a:r>
                    </a:p>
                    <a:p>
                      <a:r>
                        <a:rPr lang="en-US" dirty="0">
                          <a:effectLst/>
                        </a:rPr>
                        <a:t>Isah, Haruna</a:t>
                      </a:r>
                    </a:p>
                    <a:p>
                      <a:r>
                        <a:rPr lang="en-US" dirty="0">
                          <a:effectLst/>
                        </a:rPr>
                        <a:t>Zulkernine, Farhana</a:t>
                      </a:r>
                      <a:endParaRPr lang="en-US" dirty="0"/>
                    </a:p>
                  </a:txBody>
                  <a:tcPr/>
                </a:tc>
                <a:tc>
                  <a:txBody>
                    <a:bodyPr/>
                    <a:lstStyle/>
                    <a:p>
                      <a:r>
                        <a:rPr lang="en-US" dirty="0">
                          <a:effectLst/>
                        </a:rPr>
                        <a:t>Inter</a:t>
                      </a:r>
                    </a:p>
                    <a:p>
                      <a:r>
                        <a:rPr lang="en-US" dirty="0">
                          <a:effectLst/>
                        </a:rPr>
                        <a:t>national Journal of Financial Studies</a:t>
                      </a:r>
                      <a:endParaRPr lang="en-US" dirty="0"/>
                    </a:p>
                  </a:txBody>
                  <a:tcPr/>
                </a:tc>
                <a:tc>
                  <a:txBody>
                    <a:bodyPr/>
                    <a:lstStyle/>
                    <a:p>
                      <a:r>
                        <a:rPr lang="en-US" dirty="0"/>
                        <a:t>Ml +other Techniques for analysis,  forecasting in SM.</a:t>
                      </a:r>
                    </a:p>
                  </a:txBody>
                  <a:tcPr/>
                </a:tc>
                <a:tc>
                  <a:txBody>
                    <a:bodyPr/>
                    <a:lstStyle/>
                    <a:p>
                      <a:r>
                        <a:rPr lang="en-US" dirty="0"/>
                        <a:t>More Hybrid approaches needed-</a:t>
                      </a:r>
                    </a:p>
                    <a:p>
                      <a:r>
                        <a:rPr lang="en-US" dirty="0"/>
                        <a:t>Statistical+ MLTechniques</a:t>
                      </a:r>
                    </a:p>
                  </a:txBody>
                  <a:tcPr/>
                </a:tc>
                <a:extLst>
                  <a:ext uri="{0D108BD9-81ED-4DB2-BD59-A6C34878D82A}">
                    <a16:rowId xmlns:a16="http://schemas.microsoft.com/office/drawing/2014/main" val="1113910316"/>
                  </a:ext>
                </a:extLst>
              </a:tr>
              <a:tr h="1558802">
                <a:tc>
                  <a:txBody>
                    <a:bodyPr/>
                    <a:lstStyle/>
                    <a:p>
                      <a:r>
                        <a:rPr lang="en-US" dirty="0">
                          <a:effectLst/>
                        </a:rPr>
                        <a:t>Proceedings of the 25th {ACM} {SIGKDD} International Conference on Knowledge Discovery &amp; Data Mining, {KDD} 2019, Anchorage, AK, USA, August 4-8, 2019</a:t>
                      </a:r>
                      <a:endParaRPr lang="en-US" dirty="0"/>
                    </a:p>
                  </a:txBody>
                  <a:tcPr/>
                </a:tc>
                <a:tc>
                  <a:txBody>
                    <a:bodyPr/>
                    <a:lstStyle/>
                    <a:p>
                      <a:r>
                        <a:rPr lang="en-US" dirty="0">
                          <a:effectLst/>
                        </a:rPr>
                        <a:t>Vreeken, Jilles</a:t>
                      </a:r>
                    </a:p>
                    <a:p>
                      <a:r>
                        <a:rPr lang="en-US" dirty="0">
                          <a:effectLst/>
                        </a:rPr>
                        <a:t>Yamanishi, Kenji</a:t>
                      </a:r>
                      <a:endParaRPr lang="en-US" dirty="0"/>
                    </a:p>
                  </a:txBody>
                  <a:tcPr/>
                </a:tc>
                <a:tc>
                  <a:txBody>
                    <a:bodyPr/>
                    <a:lstStyle/>
                    <a:p>
                      <a:r>
                        <a:rPr lang="en-US" dirty="0"/>
                        <a:t>Conference</a:t>
                      </a:r>
                    </a:p>
                  </a:txBody>
                  <a:tcPr/>
                </a:tc>
                <a:tc>
                  <a:txBody>
                    <a:bodyPr/>
                    <a:lstStyle/>
                    <a:p>
                      <a:r>
                        <a:rPr lang="en-US" dirty="0"/>
                        <a:t>opensource AutoML system based on Auto-Keras.</a:t>
                      </a:r>
                    </a:p>
                  </a:txBody>
                  <a:tcPr/>
                </a:tc>
                <a:tc>
                  <a:txBody>
                    <a:bodyPr/>
                    <a:lstStyle/>
                    <a:p>
                      <a:r>
                        <a:rPr lang="en-US" dirty="0"/>
                        <a:t>None</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12" name="TextBox 11">
            <a:extLst>
              <a:ext uri="{FF2B5EF4-FFF2-40B4-BE49-F238E27FC236}">
                <a16:creationId xmlns:a16="http://schemas.microsoft.com/office/drawing/2014/main" id="{4C6F8FA6-DB08-4060-9832-77D337D2BF55}"/>
              </a:ext>
            </a:extLst>
          </p:cNvPr>
          <p:cNvSpPr txBox="1"/>
          <p:nvPr/>
        </p:nvSpPr>
        <p:spPr>
          <a:xfrm>
            <a:off x="7533564" y="1112724"/>
            <a:ext cx="4235103" cy="338554"/>
          </a:xfrm>
          <a:prstGeom prst="rect">
            <a:avLst/>
          </a:prstGeom>
          <a:noFill/>
        </p:spPr>
        <p:txBody>
          <a:bodyPr wrap="square" rtlCol="0">
            <a:spAutoFit/>
          </a:bodyPr>
          <a:lstStyle/>
          <a:p>
            <a:r>
              <a:rPr lang="en-US" altLang="ko-KR" sz="16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600" dirty="0">
              <a:solidFill>
                <a:schemeClr val="tx1">
                  <a:lumMod val="75000"/>
                  <a:lumOff val="25000"/>
                </a:schemeClr>
              </a:solidFill>
              <a:latin typeface="+mj-lt"/>
              <a:cs typeface="Arial" pitchFamily="34" charset="0"/>
            </a:endParaRP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483054214"/>
              </p:ext>
            </p:extLst>
          </p:nvPr>
        </p:nvGraphicFramePr>
        <p:xfrm>
          <a:off x="291548" y="1451278"/>
          <a:ext cx="11608902" cy="4950654"/>
        </p:xfrm>
        <a:graphic>
          <a:graphicData uri="http://schemas.openxmlformats.org/drawingml/2006/table">
            <a:tbl>
              <a:tblPr firstRow="1" bandRow="1">
                <a:tableStyleId>{5C22544A-7EE6-4342-B048-85BDC9FD1C3A}</a:tableStyleId>
              </a:tblPr>
              <a:tblGrid>
                <a:gridCol w="2080591">
                  <a:extLst>
                    <a:ext uri="{9D8B030D-6E8A-4147-A177-3AD203B41FA5}">
                      <a16:colId xmlns:a16="http://schemas.microsoft.com/office/drawing/2014/main" val="1369673058"/>
                    </a:ext>
                  </a:extLst>
                </a:gridCol>
                <a:gridCol w="2610678">
                  <a:extLst>
                    <a:ext uri="{9D8B030D-6E8A-4147-A177-3AD203B41FA5}">
                      <a16:colId xmlns:a16="http://schemas.microsoft.com/office/drawing/2014/main" val="1958250733"/>
                    </a:ext>
                  </a:extLst>
                </a:gridCol>
                <a:gridCol w="2133600">
                  <a:extLst>
                    <a:ext uri="{9D8B030D-6E8A-4147-A177-3AD203B41FA5}">
                      <a16:colId xmlns:a16="http://schemas.microsoft.com/office/drawing/2014/main" val="1860136396"/>
                    </a:ext>
                  </a:extLst>
                </a:gridCol>
                <a:gridCol w="2531166">
                  <a:extLst>
                    <a:ext uri="{9D8B030D-6E8A-4147-A177-3AD203B41FA5}">
                      <a16:colId xmlns:a16="http://schemas.microsoft.com/office/drawing/2014/main" val="954020900"/>
                    </a:ext>
                  </a:extLst>
                </a:gridCol>
                <a:gridCol w="2252867">
                  <a:extLst>
                    <a:ext uri="{9D8B030D-6E8A-4147-A177-3AD203B41FA5}">
                      <a16:colId xmlns:a16="http://schemas.microsoft.com/office/drawing/2014/main" val="337298450"/>
                    </a:ext>
                  </a:extLst>
                </a:gridCol>
              </a:tblGrid>
              <a:tr h="927294">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199515">
                <a:tc>
                  <a:txBody>
                    <a:bodyPr/>
                    <a:lstStyle/>
                    <a:p>
                      <a:r>
                        <a:rPr lang="en-US" dirty="0">
                          <a:effectLst/>
                        </a:rPr>
                        <a:t>Stock Market Prediction: A Survey and Evaluation</a:t>
                      </a:r>
                      <a:endParaRPr lang="en-US" dirty="0"/>
                    </a:p>
                  </a:txBody>
                  <a:tcPr/>
                </a:tc>
                <a:tc>
                  <a:txBody>
                    <a:bodyPr/>
                    <a:lstStyle/>
                    <a:p>
                      <a:r>
                        <a:rPr lang="en-US" dirty="0">
                          <a:effectLst/>
                        </a:rPr>
                        <a:t>Biswas, Milon</a:t>
                      </a:r>
                    </a:p>
                    <a:p>
                      <a:r>
                        <a:rPr lang="en-US" dirty="0">
                          <a:effectLst/>
                        </a:rPr>
                        <a:t>Nova, Arafat Jahan</a:t>
                      </a:r>
                    </a:p>
                    <a:p>
                      <a:r>
                        <a:rPr lang="en-US" dirty="0">
                          <a:effectLst/>
                        </a:rPr>
                        <a:t>Mahbub, Md Kawsher</a:t>
                      </a:r>
                    </a:p>
                    <a:p>
                      <a:r>
                        <a:rPr lang="en-US" dirty="0">
                          <a:effectLst/>
                        </a:rPr>
                        <a:t>Chaki, Sudipto</a:t>
                      </a:r>
                    </a:p>
                    <a:p>
                      <a:r>
                        <a:rPr lang="en-US" dirty="0">
                          <a:effectLst/>
                        </a:rPr>
                        <a:t>Ahmed, Shamim</a:t>
                      </a:r>
                    </a:p>
                    <a:p>
                      <a:r>
                        <a:rPr lang="en-US" dirty="0">
                          <a:effectLst/>
                        </a:rPr>
                        <a:t>Islam, Md Ashraful</a:t>
                      </a:r>
                      <a:endParaRPr lang="en-US" b="1" dirty="0"/>
                    </a:p>
                  </a:txBody>
                  <a:tcPr/>
                </a:tc>
                <a:tc>
                  <a:txBody>
                    <a:bodyPr/>
                    <a:lstStyle/>
                    <a:p>
                      <a:r>
                        <a:rPr lang="en-US" dirty="0">
                          <a:effectLst/>
                        </a:rPr>
                        <a:t>2021 International Conference on Science and Contemporary Technologies, ICSCT 2021</a:t>
                      </a:r>
                      <a:endParaRPr lang="en-US" dirty="0"/>
                    </a:p>
                  </a:txBody>
                  <a:tcPr/>
                </a:tc>
                <a:tc>
                  <a:txBody>
                    <a:bodyPr/>
                    <a:lstStyle/>
                    <a:p>
                      <a:r>
                        <a:rPr lang="en-US" dirty="0"/>
                        <a:t>Examine models and approaches for stock market prediction highlighting their pros and shortcomings.</a:t>
                      </a:r>
                    </a:p>
                  </a:txBody>
                  <a:tcPr/>
                </a:tc>
                <a:tc>
                  <a:txBody>
                    <a:bodyPr/>
                    <a:lstStyle/>
                    <a:p>
                      <a:r>
                        <a:rPr lang="en-US" dirty="0"/>
                        <a:t>study on the dependability and compliance aspects of the stock market ids missing.</a:t>
                      </a:r>
                    </a:p>
                  </a:txBody>
                  <a:tcPr/>
                </a:tc>
                <a:extLst>
                  <a:ext uri="{0D108BD9-81ED-4DB2-BD59-A6C34878D82A}">
                    <a16:rowId xmlns:a16="http://schemas.microsoft.com/office/drawing/2014/main" val="2304257186"/>
                  </a:ext>
                </a:extLst>
              </a:tr>
              <a:tr h="1347955">
                <a:tc>
                  <a:txBody>
                    <a:bodyPr/>
                    <a:lstStyle/>
                    <a:p>
                      <a:r>
                        <a:rPr lang="en-US" dirty="0">
                          <a:effectLst/>
                        </a:rPr>
                        <a:t>Principal components analysis</a:t>
                      </a:r>
                      <a:endParaRPr lang="en-US" dirty="0"/>
                    </a:p>
                  </a:txBody>
                  <a:tcPr/>
                </a:tc>
                <a:tc>
                  <a:txBody>
                    <a:bodyPr/>
                    <a:lstStyle/>
                    <a:p>
                      <a:r>
                        <a:rPr lang="es-ES" dirty="0">
                          <a:effectLst/>
                        </a:rPr>
                        <a:t>López del Val, J. A.</a:t>
                      </a:r>
                    </a:p>
                    <a:p>
                      <a:r>
                        <a:rPr lang="es-ES" dirty="0">
                          <a:effectLst/>
                        </a:rPr>
                        <a:t>Alonso Pérez de Agreda, J. P.</a:t>
                      </a:r>
                      <a:endParaRPr lang="en-US" dirty="0"/>
                    </a:p>
                  </a:txBody>
                  <a:tcPr/>
                </a:tc>
                <a:tc>
                  <a:txBody>
                    <a:bodyPr/>
                    <a:lstStyle/>
                    <a:p>
                      <a:r>
                        <a:rPr lang="es-ES" dirty="0">
                          <a:effectLst/>
                        </a:rPr>
                        <a:t>Atencion primaria / Sociedad Española de Medicina de Familia y Comunitaria</a:t>
                      </a:r>
                      <a:endParaRPr lang="en-US" dirty="0"/>
                    </a:p>
                  </a:txBody>
                  <a:tcPr/>
                </a:tc>
                <a:tc>
                  <a:txBody>
                    <a:bodyPr/>
                    <a:lstStyle/>
                    <a:p>
                      <a:r>
                        <a:rPr lang="en-US" dirty="0"/>
                        <a:t>Extract  important information from the statistical data to represent it as a set of new orthogonal variables i.e.principal components.</a:t>
                      </a:r>
                    </a:p>
                  </a:txBody>
                  <a:tcPr/>
                </a:tc>
                <a:tc>
                  <a:txBody>
                    <a:bodyPr/>
                    <a:lstStyle/>
                    <a:p>
                      <a:r>
                        <a:rPr lang="en-US" dirty="0"/>
                        <a:t>None</a:t>
                      </a:r>
                    </a:p>
                  </a:txBody>
                  <a:tcPr/>
                </a:tc>
                <a:extLst>
                  <a:ext uri="{0D108BD9-81ED-4DB2-BD59-A6C34878D82A}">
                    <a16:rowId xmlns:a16="http://schemas.microsoft.com/office/drawing/2014/main" val="1113910316"/>
                  </a:ext>
                </a:extLst>
              </a:tr>
            </a:tbl>
          </a:graphicData>
        </a:graphic>
      </p:graphicFrame>
    </p:spTree>
    <p:extLst>
      <p:ext uri="{BB962C8B-B14F-4D97-AF65-F5344CB8AC3E}">
        <p14:creationId xmlns:p14="http://schemas.microsoft.com/office/powerpoint/2010/main" val="475906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666926"/>
            <a:ext cx="3225255" cy="120032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simple models-linear regression, Decision tree</a:t>
            </a:r>
          </a:p>
          <a:p>
            <a:pPr marL="342900" indent="-342900">
              <a:buFont typeface="+mj-lt"/>
              <a:buAutoNum type="arabicPeriod"/>
            </a:pPr>
            <a:r>
              <a:rPr lang="en-US" dirty="0"/>
              <a:t>Advanced ML</a:t>
            </a:r>
          </a:p>
          <a:p>
            <a:pPr marL="342900" indent="-342900">
              <a:buFont typeface="+mj-lt"/>
              <a:buAutoNum type="arabicPeriod"/>
            </a:pPr>
            <a:r>
              <a:rPr lang="en-US" dirty="0"/>
              <a:t>Deep Learning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MAE, MSE,RMSE,MAPE,</a:t>
            </a:r>
          </a:p>
          <a:p>
            <a:endParaRPr lang="en-US" dirty="0"/>
          </a:p>
          <a:p>
            <a:r>
              <a:rPr lang="en-US" dirty="0"/>
              <a:t>Median Absolute Error</a:t>
            </a:r>
          </a:p>
        </p:txBody>
      </p:sp>
    </p:spTree>
    <p:extLst>
      <p:ext uri="{BB962C8B-B14F-4D97-AF65-F5344CB8AC3E}">
        <p14:creationId xmlns:p14="http://schemas.microsoft.com/office/powerpoint/2010/main" val="411490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5" name="Picture 4">
            <a:extLst>
              <a:ext uri="{FF2B5EF4-FFF2-40B4-BE49-F238E27FC236}">
                <a16:creationId xmlns:a16="http://schemas.microsoft.com/office/drawing/2014/main" id="{D52EDA0E-0FEB-4B78-9230-1BAA387BBADB}"/>
              </a:ext>
            </a:extLst>
          </p:cNvPr>
          <p:cNvPicPr>
            <a:picLocks noChangeAspect="1"/>
          </p:cNvPicPr>
          <p:nvPr/>
        </p:nvPicPr>
        <p:blipFill>
          <a:blip r:embed="rId2"/>
          <a:stretch>
            <a:fillRect/>
          </a:stretch>
        </p:blipFill>
        <p:spPr>
          <a:xfrm>
            <a:off x="1139687" y="1410556"/>
            <a:ext cx="9236766" cy="4926275"/>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ADX-Upper Band</a:t>
            </a:r>
          </a:p>
          <a:p>
            <a:pPr algn="ctr"/>
            <a:r>
              <a:rPr lang="en-US" dirty="0">
                <a:highlight>
                  <a:srgbClr val="532476"/>
                </a:highlight>
              </a:rPr>
              <a:t>1514.69</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200329"/>
          </a:xfrm>
          <a:prstGeom prst="rect">
            <a:avLst/>
          </a:prstGeom>
          <a:solidFill>
            <a:schemeClr val="accent3">
              <a:lumMod val="40000"/>
              <a:lumOff val="60000"/>
            </a:schemeClr>
          </a:solidFill>
        </p:spPr>
        <p:txBody>
          <a:bodyPr wrap="square">
            <a:spAutoFit/>
          </a:bodyPr>
          <a:lstStyle/>
          <a:p>
            <a:r>
              <a:rPr lang="en-US" i="0" dirty="0">
                <a:solidFill>
                  <a:srgbClr val="202124"/>
                </a:solidFill>
                <a:effectLst/>
                <a:latin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rPr>
              <a:t>close price of HDFC stock is 1493.05 which means HDFC stock is showing a sideways trend.</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ADX-Lower Band</a:t>
            </a:r>
          </a:p>
          <a:p>
            <a:pPr algn="ctr"/>
            <a:r>
              <a:rPr lang="en-US" dirty="0">
                <a:highlight>
                  <a:srgbClr val="532476"/>
                </a:highlight>
              </a:rPr>
              <a:t>1261.46</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RSI-58.72</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RSI is indicating that HDFC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MACD - 18.97 </a:t>
            </a:r>
            <a:endParaRPr lang="en-US" dirty="0">
              <a:highlight>
                <a:srgbClr val="532476"/>
              </a:highlight>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Moving Average Convergence Divergence is indicating that HDFC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Stochastic89.62 </a:t>
            </a:r>
            <a:endParaRPr lang="en-US" dirty="0">
              <a:highlight>
                <a:srgbClr val="532476"/>
              </a:highlight>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HDFC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ADX- 11.43 </a:t>
            </a:r>
            <a:endParaRPr lang="en-US" dirty="0">
              <a:highlight>
                <a:srgbClr val="532476"/>
              </a:highlight>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 HDFC stock ADX is quite less meaning it will show a weak upward or downward trend.</a:t>
            </a:r>
          </a:p>
        </p:txBody>
      </p:sp>
    </p:spTree>
    <p:extLst>
      <p:ext uri="{BB962C8B-B14F-4D97-AF65-F5344CB8AC3E}">
        <p14:creationId xmlns:p14="http://schemas.microsoft.com/office/powerpoint/2010/main" val="121838065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3407</TotalTime>
  <Words>2250</Words>
  <Application>Microsoft Office PowerPoint</Application>
  <PresentationFormat>Widescreen</PresentationFormat>
  <Paragraphs>323</Paragraphs>
  <Slides>28</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28</vt:i4>
      </vt:variant>
    </vt:vector>
  </HeadingPairs>
  <TitlesOfParts>
    <vt:vector size="35" baseType="lpstr">
      <vt:lpstr>Calibri</vt:lpstr>
      <vt:lpstr>Arial</vt:lpstr>
      <vt:lpstr>Roboto Slab</vt:lpstr>
      <vt:lpstr>Times New Roman</vt:lpstr>
      <vt:lpstr>Arial</vt:lpstr>
      <vt:lpstr>Office Theme</vt:lpstr>
      <vt:lpstr>1_Office Theme</vt:lpstr>
      <vt:lpstr>Trading Analytics for Day Trading in Stock Market   </vt:lpstr>
      <vt:lpstr>Agenda</vt:lpstr>
      <vt:lpstr>Introduction </vt:lpstr>
      <vt:lpstr>Literature Review </vt:lpstr>
      <vt:lpstr>Literature Review </vt:lpstr>
      <vt:lpstr>Problem Statement</vt:lpstr>
      <vt:lpstr>Project Objectives  </vt:lpstr>
      <vt:lpstr>Project Methodology</vt:lpstr>
      <vt:lpstr>Business Understanding</vt:lpstr>
      <vt:lpstr>Business Understanding</vt:lpstr>
      <vt:lpstr>Data Understanding </vt:lpstr>
      <vt:lpstr>Data Preparation</vt:lpstr>
      <vt:lpstr>Descriptive Analytics </vt:lpstr>
      <vt:lpstr>Descriptive Analytics </vt:lpstr>
      <vt:lpstr>Descriptive Analytics </vt:lpstr>
      <vt:lpstr>Modeling </vt:lpstr>
      <vt:lpstr>Model Evaluation </vt:lpstr>
      <vt:lpstr>Model Evaluation </vt:lpstr>
      <vt:lpstr>Model Evaluation </vt:lpstr>
      <vt:lpstr>Model Evaluation </vt:lpstr>
      <vt:lpstr>Model Deployment </vt:lpstr>
      <vt:lpstr>Results and Insights</vt:lpstr>
      <vt:lpstr>Results and Insights</vt:lpstr>
      <vt:lpstr>Conclusion and Future Work</vt:lpstr>
      <vt:lpstr>References</vt:lpstr>
      <vt:lpstr>References</vt:lpstr>
      <vt:lpstr>Annexure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359</cp:revision>
  <dcterms:created xsi:type="dcterms:W3CDTF">2020-01-23T06:03:51Z</dcterms:created>
  <dcterms:modified xsi:type="dcterms:W3CDTF">2022-09-28T11:14:26Z</dcterms:modified>
</cp:coreProperties>
</file>